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7"/>
  </p:notesMasterIdLst>
  <p:sldIdLst>
    <p:sldId id="256" r:id="rId2"/>
    <p:sldId id="279" r:id="rId3"/>
    <p:sldId id="296" r:id="rId4"/>
    <p:sldId id="260" r:id="rId5"/>
    <p:sldId id="307" r:id="rId6"/>
    <p:sldId id="301" r:id="rId7"/>
    <p:sldId id="302" r:id="rId8"/>
    <p:sldId id="305" r:id="rId9"/>
    <p:sldId id="306" r:id="rId10"/>
    <p:sldId id="316" r:id="rId11"/>
    <p:sldId id="309" r:id="rId12"/>
    <p:sldId id="313" r:id="rId13"/>
    <p:sldId id="314" r:id="rId14"/>
    <p:sldId id="262" r:id="rId15"/>
    <p:sldId id="304" r:id="rId16"/>
    <p:sldId id="324" r:id="rId17"/>
    <p:sldId id="297" r:id="rId18"/>
    <p:sldId id="325" r:id="rId19"/>
    <p:sldId id="322" r:id="rId20"/>
    <p:sldId id="300" r:id="rId21"/>
    <p:sldId id="308" r:id="rId22"/>
    <p:sldId id="318" r:id="rId23"/>
    <p:sldId id="320" r:id="rId24"/>
    <p:sldId id="321" r:id="rId25"/>
    <p:sldId id="27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ambria" panose="02040503050406030204" pitchFamily="18" charset="0"/>
      <p:regular r:id="rId34"/>
      <p:bold r:id="rId35"/>
      <p:italic r:id="rId36"/>
      <p:boldItalic r:id="rId37"/>
    </p:embeddedFont>
    <p:embeddedFont>
      <p:font typeface="Lexend Deca" panose="020B0604020202020204" charset="-78"/>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BA720-0AD6-8930-4DC9-AD1E29BF895A}" v="3" dt="2022-04-29T17:11:29.491"/>
    <p1510:client id="{0FA70E88-331F-441C-A282-F9E3E94395E7}" v="752" dt="2022-04-28T18:23:49.071"/>
    <p1510:client id="{2863592F-7BFB-8788-5D05-17D183EA2B53}" v="5" dt="2022-04-29T12:08:17.058"/>
    <p1510:client id="{30724C6E-D207-43C8-B080-C83089045A35}" v="715" dt="2022-04-28T19:52:22.578"/>
    <p1510:client id="{347363E8-CEAB-859E-BC3A-848D0D4C84B1}" v="11" dt="2022-04-29T12:35:43.494"/>
    <p1510:client id="{37CA6770-050C-FFBC-535F-A8F418F1C96B}" v="254" dt="2022-04-29T12:07:13.554"/>
    <p1510:client id="{3F6C1401-FDAE-473C-C244-F2368E5EBC8B}" v="96" dt="2022-04-29T12:24:27.658"/>
    <p1510:client id="{4A4AB2CB-93D4-4FB3-B843-D20150058486}" v="6" dt="2022-04-29T11:55:06.392"/>
    <p1510:client id="{4F067DAC-6EFD-54B6-E316-85BBE2803599}" v="14" dt="2022-04-29T09:04:12.423"/>
    <p1510:client id="{5953F865-CD7A-FAA0-C901-1CB603A018C0}" v="55" dt="2022-04-28T18:32:01.434"/>
    <p1510:client id="{59A53AA1-41E6-2CAE-8F6D-DF16AB58CB34}" v="203" dt="2022-04-29T11:50:37.041"/>
    <p1510:client id="{708CDA78-F88D-95C9-4BC8-0EC29458F390}" v="85" dt="2022-04-29T12:20:39.118"/>
    <p1510:client id="{7F4094C0-7F0C-4544-A869-6B1430D3F973}" v="498" dt="2022-04-29T11:20:25.507"/>
    <p1510:client id="{84A693DE-3DEF-186F-1026-075BA579D1B3}" v="576" dt="2022-04-29T10:10:42.402"/>
    <p1510:client id="{97541796-F18F-0354-D09E-6B3D993BC09E}" v="254" dt="2022-04-29T11:34:32.720"/>
    <p1510:client id="{9F5F98B5-D7E5-04AA-67C7-8AA8FBA16AE6}" v="420" dt="2022-04-29T11:48:03.585"/>
    <p1510:client id="{A669E3CC-5148-13C2-1C4B-9171C59C695A}" v="172" dt="2022-04-29T11:23:16.414"/>
    <p1510:client id="{CB7D1F1F-E9C5-4D4A-B73A-B676AD83CE46}" v="765" dt="2022-04-29T10:45:53.439"/>
    <p1510:client id="{CDBFD293-0617-5E58-A5B6-1E66F2CE1142}" v="463" dt="2022-04-29T12:00:42.301"/>
    <p1510:client id="{F3EDDA13-1B3B-D38D-D636-360BB5878328}" v="308" dt="2022-04-29T12:33:05.335"/>
  </p1510:revLst>
</p1510:revInfo>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44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27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790" indent="0" algn="ctr">
              <a:buNone/>
              <a:defRPr sz="3556"/>
            </a:lvl2pPr>
            <a:lvl3pPr marL="1625579" indent="0" algn="ctr">
              <a:buNone/>
              <a:defRPr sz="3200"/>
            </a:lvl3pPr>
            <a:lvl4pPr marL="2438369" indent="0" algn="ctr">
              <a:buNone/>
              <a:defRPr sz="2844"/>
            </a:lvl4pPr>
            <a:lvl5pPr marL="3251160" indent="0" algn="ctr">
              <a:buNone/>
              <a:defRPr sz="2844"/>
            </a:lvl5pPr>
            <a:lvl6pPr marL="4063949" indent="0" algn="ctr">
              <a:buNone/>
              <a:defRPr sz="2844"/>
            </a:lvl6pPr>
            <a:lvl7pPr marL="4876739" indent="0" algn="ctr">
              <a:buNone/>
              <a:defRPr sz="2844"/>
            </a:lvl7pPr>
            <a:lvl8pPr marL="5689529" indent="0" algn="ctr">
              <a:buNone/>
              <a:defRPr sz="2844"/>
            </a:lvl8pPr>
            <a:lvl9pPr marL="6502319"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30657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01232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70"/>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1"/>
            <a:ext cx="2949178" cy="2858691"/>
          </a:xfrm>
        </p:spPr>
        <p:txBody>
          <a:bodyPr/>
          <a:lstStyle>
            <a:lvl1pPr marL="0" indent="0">
              <a:buNone/>
              <a:defRPr sz="2844"/>
            </a:lvl1pPr>
            <a:lvl2pPr marL="812790" indent="0">
              <a:buNone/>
              <a:defRPr sz="2489"/>
            </a:lvl2pPr>
            <a:lvl3pPr marL="1625579" indent="0">
              <a:buNone/>
              <a:defRPr sz="2133"/>
            </a:lvl3pPr>
            <a:lvl4pPr marL="2438369" indent="0">
              <a:buNone/>
              <a:defRPr sz="1778"/>
            </a:lvl4pPr>
            <a:lvl5pPr marL="3251160" indent="0">
              <a:buNone/>
              <a:defRPr sz="1778"/>
            </a:lvl5pPr>
            <a:lvl6pPr marL="4063949" indent="0">
              <a:buNone/>
              <a:defRPr sz="1778"/>
            </a:lvl6pPr>
            <a:lvl7pPr marL="4876739" indent="0">
              <a:buNone/>
              <a:defRPr sz="1778"/>
            </a:lvl7pPr>
            <a:lvl8pPr marL="5689529" indent="0">
              <a:buNone/>
              <a:defRPr sz="1778"/>
            </a:lvl8pPr>
            <a:lvl9pPr marL="6502319"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7282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70"/>
            <a:ext cx="4629150" cy="3655219"/>
          </a:xfrm>
        </p:spPr>
        <p:txBody>
          <a:bodyPr anchor="t"/>
          <a:lstStyle>
            <a:lvl1pPr marL="0" indent="0">
              <a:buNone/>
              <a:defRPr sz="5689"/>
            </a:lvl1pPr>
            <a:lvl2pPr marL="812790" indent="0">
              <a:buNone/>
              <a:defRPr sz="4978"/>
            </a:lvl2pPr>
            <a:lvl3pPr marL="1625579" indent="0">
              <a:buNone/>
              <a:defRPr sz="4267"/>
            </a:lvl3pPr>
            <a:lvl4pPr marL="2438369" indent="0">
              <a:buNone/>
              <a:defRPr sz="3556"/>
            </a:lvl4pPr>
            <a:lvl5pPr marL="3251160" indent="0">
              <a:buNone/>
              <a:defRPr sz="3556"/>
            </a:lvl5pPr>
            <a:lvl6pPr marL="4063949" indent="0">
              <a:buNone/>
              <a:defRPr sz="3556"/>
            </a:lvl6pPr>
            <a:lvl7pPr marL="4876739" indent="0">
              <a:buNone/>
              <a:defRPr sz="3556"/>
            </a:lvl7pPr>
            <a:lvl8pPr marL="5689529" indent="0">
              <a:buNone/>
              <a:defRPr sz="3556"/>
            </a:lvl8pPr>
            <a:lvl9pPr marL="6502319" indent="0">
              <a:buNone/>
              <a:defRPr sz="3556"/>
            </a:lvl9pPr>
          </a:lstStyle>
          <a:p>
            <a:endParaRPr lang="en-US"/>
          </a:p>
        </p:txBody>
      </p:sp>
      <p:sp>
        <p:nvSpPr>
          <p:cNvPr id="4" name="Text Placeholder 3"/>
          <p:cNvSpPr>
            <a:spLocks noGrp="1"/>
          </p:cNvSpPr>
          <p:nvPr>
            <p:ph type="body" sz="half" idx="2"/>
          </p:nvPr>
        </p:nvSpPr>
        <p:spPr>
          <a:xfrm>
            <a:off x="629841" y="1543051"/>
            <a:ext cx="2949178" cy="2858691"/>
          </a:xfrm>
        </p:spPr>
        <p:txBody>
          <a:bodyPr/>
          <a:lstStyle>
            <a:lvl1pPr marL="0" indent="0">
              <a:buNone/>
              <a:defRPr sz="2844"/>
            </a:lvl1pPr>
            <a:lvl2pPr marL="812790" indent="0">
              <a:buNone/>
              <a:defRPr sz="2489"/>
            </a:lvl2pPr>
            <a:lvl3pPr marL="1625579" indent="0">
              <a:buNone/>
              <a:defRPr sz="2133"/>
            </a:lvl3pPr>
            <a:lvl4pPr marL="2438369" indent="0">
              <a:buNone/>
              <a:defRPr sz="1778"/>
            </a:lvl4pPr>
            <a:lvl5pPr marL="3251160" indent="0">
              <a:buNone/>
              <a:defRPr sz="1778"/>
            </a:lvl5pPr>
            <a:lvl6pPr marL="4063949" indent="0">
              <a:buNone/>
              <a:defRPr sz="1778"/>
            </a:lvl6pPr>
            <a:lvl7pPr marL="4876739" indent="0">
              <a:buNone/>
              <a:defRPr sz="1778"/>
            </a:lvl7pPr>
            <a:lvl8pPr marL="5689529" indent="0">
              <a:buNone/>
              <a:defRPr sz="1778"/>
            </a:lvl8pPr>
            <a:lvl9pPr marL="6502319"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928354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97282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928354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9187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054182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extLst>
      <p:ext uri="{BB962C8B-B14F-4D97-AF65-F5344CB8AC3E}">
        <p14:creationId xmlns:p14="http://schemas.microsoft.com/office/powerpoint/2010/main" val="596199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189" lvl="0" indent="-380990">
              <a:spcBef>
                <a:spcPts val="600"/>
              </a:spcBef>
              <a:spcAft>
                <a:spcPts val="0"/>
              </a:spcAft>
              <a:buSzPts val="2400"/>
              <a:buChar char="⬡"/>
              <a:defRPr/>
            </a:lvl1pPr>
            <a:lvl2pPr marL="914378" lvl="1" indent="-380990">
              <a:spcBef>
                <a:spcPts val="0"/>
              </a:spcBef>
              <a:spcAft>
                <a:spcPts val="0"/>
              </a:spcAft>
              <a:buSzPts val="2400"/>
              <a:buChar char="∙"/>
              <a:defRPr/>
            </a:lvl2pPr>
            <a:lvl3pPr marL="1371566" lvl="2" indent="-380990">
              <a:spcBef>
                <a:spcPts val="0"/>
              </a:spcBef>
              <a:spcAft>
                <a:spcPts val="0"/>
              </a:spcAft>
              <a:buSzPts val="2400"/>
              <a:buChar char="∙"/>
              <a:defRPr/>
            </a:lvl3pPr>
            <a:lvl4pPr marL="1828754" lvl="3" indent="-380990">
              <a:spcBef>
                <a:spcPts val="0"/>
              </a:spcBef>
              <a:spcAft>
                <a:spcPts val="0"/>
              </a:spcAft>
              <a:buSzPts val="2400"/>
              <a:buChar char="●"/>
              <a:defRPr/>
            </a:lvl4pPr>
            <a:lvl5pPr marL="2285943" lvl="4" indent="-380990">
              <a:spcBef>
                <a:spcPts val="0"/>
              </a:spcBef>
              <a:spcAft>
                <a:spcPts val="0"/>
              </a:spcAft>
              <a:buSzPts val="2400"/>
              <a:buChar char="○"/>
              <a:defRPr/>
            </a:lvl5pPr>
            <a:lvl6pPr marL="2743132" lvl="5" indent="-380990">
              <a:spcBef>
                <a:spcPts val="0"/>
              </a:spcBef>
              <a:spcAft>
                <a:spcPts val="0"/>
              </a:spcAft>
              <a:buSzPts val="2400"/>
              <a:buChar char="■"/>
              <a:defRPr/>
            </a:lvl6pPr>
            <a:lvl7pPr marL="3200320" lvl="6" indent="-380990">
              <a:spcBef>
                <a:spcPts val="0"/>
              </a:spcBef>
              <a:spcAft>
                <a:spcPts val="0"/>
              </a:spcAft>
              <a:buSzPts val="2400"/>
              <a:buChar char="●"/>
              <a:defRPr/>
            </a:lvl7pPr>
            <a:lvl8pPr marL="3657509" lvl="7" indent="-380990">
              <a:spcBef>
                <a:spcPts val="0"/>
              </a:spcBef>
              <a:spcAft>
                <a:spcPts val="0"/>
              </a:spcAft>
              <a:buSzPts val="2400"/>
              <a:buChar char="○"/>
              <a:defRPr/>
            </a:lvl8pPr>
            <a:lvl9pPr marL="4114697" lvl="8" indent="-38099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629800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2980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306577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extLst>
      <p:ext uri="{BB962C8B-B14F-4D97-AF65-F5344CB8AC3E}">
        <p14:creationId xmlns:p14="http://schemas.microsoft.com/office/powerpoint/2010/main" val="3357322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80637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943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5"/>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9"/>
            <a:ext cx="7886700" cy="1125140"/>
          </a:xfrm>
        </p:spPr>
        <p:txBody>
          <a:bodyPr/>
          <a:lstStyle>
            <a:lvl1pPr marL="0" indent="0">
              <a:buNone/>
              <a:defRPr sz="4267">
                <a:solidFill>
                  <a:schemeClr val="tx1">
                    <a:tint val="75000"/>
                  </a:schemeClr>
                </a:solidFill>
              </a:defRPr>
            </a:lvl1pPr>
            <a:lvl2pPr marL="812790" indent="0">
              <a:buNone/>
              <a:defRPr sz="3556">
                <a:solidFill>
                  <a:schemeClr val="tx1">
                    <a:tint val="75000"/>
                  </a:schemeClr>
                </a:solidFill>
              </a:defRPr>
            </a:lvl2pPr>
            <a:lvl3pPr marL="1625579" indent="0">
              <a:buNone/>
              <a:defRPr sz="3200">
                <a:solidFill>
                  <a:schemeClr val="tx1">
                    <a:tint val="75000"/>
                  </a:schemeClr>
                </a:solidFill>
              </a:defRPr>
            </a:lvl3pPr>
            <a:lvl4pPr marL="2438369" indent="0">
              <a:buNone/>
              <a:defRPr sz="2844">
                <a:solidFill>
                  <a:schemeClr val="tx1">
                    <a:tint val="75000"/>
                  </a:schemeClr>
                </a:solidFill>
              </a:defRPr>
            </a:lvl4pPr>
            <a:lvl5pPr marL="3251160" indent="0">
              <a:buNone/>
              <a:defRPr sz="2844">
                <a:solidFill>
                  <a:schemeClr val="tx1">
                    <a:tint val="75000"/>
                  </a:schemeClr>
                </a:solidFill>
              </a:defRPr>
            </a:lvl5pPr>
            <a:lvl6pPr marL="4063949" indent="0">
              <a:buNone/>
              <a:defRPr sz="2844">
                <a:solidFill>
                  <a:schemeClr val="tx1">
                    <a:tint val="75000"/>
                  </a:schemeClr>
                </a:solidFill>
              </a:defRPr>
            </a:lvl6pPr>
            <a:lvl7pPr marL="4876739" indent="0">
              <a:buNone/>
              <a:defRPr sz="2844">
                <a:solidFill>
                  <a:schemeClr val="tx1">
                    <a:tint val="75000"/>
                  </a:schemeClr>
                </a:solidFill>
              </a:defRPr>
            </a:lvl7pPr>
            <a:lvl8pPr marL="5689529" indent="0">
              <a:buNone/>
              <a:defRPr sz="2844">
                <a:solidFill>
                  <a:schemeClr val="tx1">
                    <a:tint val="75000"/>
                  </a:schemeClr>
                </a:solidFill>
              </a:defRPr>
            </a:lvl8pPr>
            <a:lvl9pPr marL="6502319"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9621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962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0949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790" indent="0">
              <a:buNone/>
              <a:defRPr sz="3556" b="1"/>
            </a:lvl2pPr>
            <a:lvl3pPr marL="1625579" indent="0">
              <a:buNone/>
              <a:defRPr sz="3200" b="1"/>
            </a:lvl3pPr>
            <a:lvl4pPr marL="2438369" indent="0">
              <a:buNone/>
              <a:defRPr sz="2844" b="1"/>
            </a:lvl4pPr>
            <a:lvl5pPr marL="3251160" indent="0">
              <a:buNone/>
              <a:defRPr sz="2844" b="1"/>
            </a:lvl5pPr>
            <a:lvl6pPr marL="4063949" indent="0">
              <a:buNone/>
              <a:defRPr sz="2844" b="1"/>
            </a:lvl6pPr>
            <a:lvl7pPr marL="4876739" indent="0">
              <a:buNone/>
              <a:defRPr sz="2844" b="1"/>
            </a:lvl7pPr>
            <a:lvl8pPr marL="5689529" indent="0">
              <a:buNone/>
              <a:defRPr sz="2844" b="1"/>
            </a:lvl8pPr>
            <a:lvl9pPr marL="6502319"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1" y="1260872"/>
            <a:ext cx="3887391" cy="617934"/>
          </a:xfrm>
        </p:spPr>
        <p:txBody>
          <a:bodyPr anchor="b"/>
          <a:lstStyle>
            <a:lvl1pPr marL="0" indent="0">
              <a:buNone/>
              <a:defRPr sz="4267" b="1"/>
            </a:lvl1pPr>
            <a:lvl2pPr marL="812790" indent="0">
              <a:buNone/>
              <a:defRPr sz="3556" b="1"/>
            </a:lvl2pPr>
            <a:lvl3pPr marL="1625579" indent="0">
              <a:buNone/>
              <a:defRPr sz="3200" b="1"/>
            </a:lvl3pPr>
            <a:lvl4pPr marL="2438369" indent="0">
              <a:buNone/>
              <a:defRPr sz="2844" b="1"/>
            </a:lvl4pPr>
            <a:lvl5pPr marL="3251160" indent="0">
              <a:buNone/>
              <a:defRPr sz="2844" b="1"/>
            </a:lvl5pPr>
            <a:lvl6pPr marL="4063949" indent="0">
              <a:buNone/>
              <a:defRPr sz="2844" b="1"/>
            </a:lvl6pPr>
            <a:lvl7pPr marL="4876739" indent="0">
              <a:buNone/>
              <a:defRPr sz="2844" b="1"/>
            </a:lvl7pPr>
            <a:lvl8pPr marL="5689529" indent="0">
              <a:buNone/>
              <a:defRPr sz="2844" b="1"/>
            </a:lvl8pPr>
            <a:lvl9pPr marL="6502319"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1"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299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2994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572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4/29/2022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449220679"/>
      </p:ext>
    </p:extLst>
  </p:cSld>
  <p:clrMap bg1="lt1" tx1="dk1" bg2="lt2" tx2="dk2" accent1="accent1" accent2="accent2" accent3="accent3" accent4="accent4" accent5="accent5" accent6="accent6" hlink="hlink" folHlink="folHlink"/>
  <p:sldLayoutIdLst>
    <p:sldLayoutId id="2147483676" r:id="rId1"/>
    <p:sldLayoutId id="2147483661" r:id="rId2"/>
    <p:sldLayoutId id="2147483662" r:id="rId3"/>
    <p:sldLayoutId id="2147483677" r:id="rId4"/>
    <p:sldLayoutId id="2147483663" r:id="rId5"/>
    <p:sldLayoutId id="2147483664" r:id="rId6"/>
    <p:sldLayoutId id="2147483678" r:id="rId7"/>
    <p:sldLayoutId id="2147483665" r:id="rId8"/>
    <p:sldLayoutId id="2147483666" r:id="rId9"/>
    <p:sldLayoutId id="2147483667" r:id="rId10"/>
    <p:sldLayoutId id="2147483679" r:id="rId11"/>
    <p:sldLayoutId id="2147483680" r:id="rId12"/>
    <p:sldLayoutId id="2147483668" r:id="rId13"/>
    <p:sldLayoutId id="2147483669" r:id="rId14"/>
    <p:sldLayoutId id="2147483670" r:id="rId15"/>
    <p:sldLayoutId id="2147483671" r:id="rId16"/>
    <p:sldLayoutId id="2147483672" r:id="rId17"/>
    <p:sldLayoutId id="2147483681" r:id="rId18"/>
    <p:sldLayoutId id="2147483673" r:id="rId19"/>
    <p:sldLayoutId id="2147483674" r:id="rId20"/>
    <p:sldLayoutId id="2147483675" r:id="rId21"/>
  </p:sldLayoutIdLst>
  <p:transition>
    <p:fade thruBlk="1"/>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6.jpe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1.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890678" y="740995"/>
            <a:ext cx="3773406" cy="1073537"/>
          </a:xfrm>
          <a:prstGeom prst="rect">
            <a:avLst/>
          </a:prstGeom>
        </p:spPr>
        <p:txBody>
          <a:bodyPr spcFirstLastPara="1" wrap="square" lIns="0" tIns="0" rIns="0" bIns="0" anchor="ctr" anchorCtr="0">
            <a:noAutofit/>
          </a:bodyPr>
          <a:lstStyle/>
          <a:p>
            <a:r>
              <a:rPr lang="en" sz="3600">
                <a:latin typeface="Cambria"/>
              </a:rPr>
              <a:t>Team Oversight</a:t>
            </a:r>
          </a:p>
        </p:txBody>
      </p:sp>
      <p:pic>
        <p:nvPicPr>
          <p:cNvPr id="61" name="Google Shape;61;p13"/>
          <p:cNvPicPr preferRelativeResize="0"/>
          <p:nvPr/>
        </p:nvPicPr>
        <p:blipFill>
          <a:blip r:embed="rId3">
            <a:alphaModFix/>
          </a:blip>
          <a:stretch>
            <a:fillRect/>
          </a:stretch>
        </p:blipFill>
        <p:spPr>
          <a:xfrm>
            <a:off x="5894475" y="1104821"/>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062022"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3840482"/>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
        <p:nvSpPr>
          <p:cNvPr id="2" name="TextBox 1">
            <a:extLst>
              <a:ext uri="{FF2B5EF4-FFF2-40B4-BE49-F238E27FC236}">
                <a16:creationId xmlns:a16="http://schemas.microsoft.com/office/drawing/2014/main" id="{003E0C94-7B8B-C0D6-2D63-82490EA64F2E}"/>
              </a:ext>
            </a:extLst>
          </p:cNvPr>
          <p:cNvSpPr txBox="1"/>
          <p:nvPr/>
        </p:nvSpPr>
        <p:spPr>
          <a:xfrm>
            <a:off x="464653" y="2342795"/>
            <a:ext cx="589543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tx1">
                    <a:lumMod val="95000"/>
                    <a:lumOff val="5000"/>
                  </a:schemeClr>
                </a:solidFill>
                <a:latin typeface="Cambria"/>
              </a:rPr>
              <a:t>Malware Analysis Using Deep Learning</a:t>
            </a:r>
          </a:p>
        </p:txBody>
      </p:sp>
      <p:sp>
        <p:nvSpPr>
          <p:cNvPr id="3" name="TextBox 2">
            <a:extLst>
              <a:ext uri="{FF2B5EF4-FFF2-40B4-BE49-F238E27FC236}">
                <a16:creationId xmlns:a16="http://schemas.microsoft.com/office/drawing/2014/main" id="{E0F16FCD-4D91-C18F-AA5F-E88DED89ED69}"/>
              </a:ext>
            </a:extLst>
          </p:cNvPr>
          <p:cNvSpPr txBox="1"/>
          <p:nvPr/>
        </p:nvSpPr>
        <p:spPr>
          <a:xfrm>
            <a:off x="462695" y="4525344"/>
            <a:ext cx="505076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tx1">
                    <a:lumMod val="95000"/>
                    <a:lumOff val="5000"/>
                  </a:schemeClr>
                </a:solidFill>
                <a:latin typeface="Cambria"/>
              </a:rPr>
              <a:t>Instructor: Prof. Sandeep  Shukla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26A4CA-C5A1-B9FB-4357-1815705C04C1}"/>
              </a:ext>
            </a:extLst>
          </p:cNvPr>
          <p:cNvSpPr>
            <a:spLocks noGrp="1"/>
          </p:cNvSpPr>
          <p:nvPr>
            <p:ph type="body" idx="1"/>
          </p:nvPr>
        </p:nvSpPr>
        <p:spPr>
          <a:xfrm>
            <a:off x="181579" y="1233937"/>
            <a:ext cx="4170503" cy="3603803"/>
          </a:xfrm>
        </p:spPr>
        <p:txBody>
          <a:bodyPr/>
          <a:lstStyle/>
          <a:p>
            <a:pPr marL="361950" indent="-285750">
              <a:buFont typeface="Courier New" panose="020B0604020202020204" pitchFamily="34" charset="0"/>
              <a:buChar char="o"/>
            </a:pPr>
            <a:r>
              <a:rPr lang="en-US" sz="1600">
                <a:latin typeface="Cambria"/>
                <a:ea typeface="Cambria"/>
                <a:cs typeface="Calibri"/>
              </a:rPr>
              <a:t>Feature dataset contains following information like : </a:t>
            </a:r>
            <a:endParaRPr lang="en-US">
              <a:ea typeface="Calibri" panose="020F0502020204030204"/>
              <a:cs typeface="Calibri" panose="020F0502020204030204"/>
            </a:endParaRPr>
          </a:p>
          <a:p>
            <a:pPr marL="76200" indent="0">
              <a:buNone/>
            </a:pPr>
            <a:endParaRPr lang="en-US" sz="1600">
              <a:latin typeface="Cambria"/>
              <a:ea typeface="Cambria"/>
              <a:cs typeface="Calibri"/>
            </a:endParaRPr>
          </a:p>
          <a:p>
            <a:pPr>
              <a:buChar char="•"/>
            </a:pPr>
            <a:r>
              <a:rPr lang="en-US" sz="1600">
                <a:latin typeface="Cambria"/>
                <a:ea typeface="Cambria"/>
                <a:cs typeface="Calibri"/>
              </a:rPr>
              <a:t>API Calls</a:t>
            </a:r>
          </a:p>
          <a:p>
            <a:pPr>
              <a:buChar char="•"/>
            </a:pPr>
            <a:r>
              <a:rPr lang="en-US" sz="1600">
                <a:latin typeface="Cambria"/>
                <a:ea typeface="Cambria"/>
                <a:cs typeface="Calibri"/>
              </a:rPr>
              <a:t>Registry keys</a:t>
            </a:r>
          </a:p>
          <a:p>
            <a:pPr>
              <a:buChar char="•"/>
            </a:pPr>
            <a:r>
              <a:rPr lang="en-US" sz="1600">
                <a:latin typeface="Cambria"/>
                <a:ea typeface="Cambria"/>
                <a:cs typeface="Calibri"/>
              </a:rPr>
              <a:t>URL's</a:t>
            </a:r>
          </a:p>
          <a:p>
            <a:pPr>
              <a:buChar char="•"/>
            </a:pPr>
            <a:r>
              <a:rPr lang="en-US" sz="1600">
                <a:latin typeface="Cambria"/>
                <a:ea typeface="Cambria"/>
                <a:cs typeface="Calibri"/>
              </a:rPr>
              <a:t>Paths</a:t>
            </a:r>
          </a:p>
          <a:p>
            <a:pPr>
              <a:buChar char="•"/>
            </a:pPr>
            <a:r>
              <a:rPr lang="en-US" sz="1600">
                <a:latin typeface="Cambria"/>
                <a:ea typeface="Cambria"/>
                <a:cs typeface="Calibri"/>
              </a:rPr>
              <a:t>DLL loaded</a:t>
            </a:r>
          </a:p>
          <a:p>
            <a:pPr>
              <a:buChar char="•"/>
            </a:pPr>
            <a:r>
              <a:rPr lang="en-US" sz="1600">
                <a:latin typeface="Cambria"/>
                <a:ea typeface="Cambria"/>
                <a:cs typeface="Calibri"/>
              </a:rPr>
              <a:t>Entropy</a:t>
            </a:r>
          </a:p>
          <a:p>
            <a:pPr>
              <a:buChar char="•"/>
            </a:pPr>
            <a:endParaRPr lang="en-US">
              <a:cs typeface="Calibri"/>
            </a:endParaRPr>
          </a:p>
        </p:txBody>
      </p:sp>
      <p:sp>
        <p:nvSpPr>
          <p:cNvPr id="5" name="Title 1">
            <a:extLst>
              <a:ext uri="{FF2B5EF4-FFF2-40B4-BE49-F238E27FC236}">
                <a16:creationId xmlns:a16="http://schemas.microsoft.com/office/drawing/2014/main" id="{21CFA0CB-F456-FCF4-C731-58A82A09765A}"/>
              </a:ext>
            </a:extLst>
          </p:cNvPr>
          <p:cNvSpPr txBox="1">
            <a:spLocks/>
          </p:cNvSpPr>
          <p:nvPr/>
        </p:nvSpPr>
        <p:spPr>
          <a:xfrm>
            <a:off x="580550" y="55013"/>
            <a:ext cx="6014400" cy="577042"/>
          </a:xfrm>
          <a:prstGeom prst="rect">
            <a:avLst/>
          </a:prstGeom>
        </p:spPr>
        <p:txBody>
          <a:bodyPr spcFirstLastPara="1" vert="horz" wrap="square" lIns="0" tIns="0" rIns="0" bIns="0" rtlCol="0" anchor="b" anchorCtr="0">
            <a:noAutofit/>
          </a:bodyPr>
          <a:lstStyle>
            <a:lvl1pPr lvl="0" algn="l" defTabSz="914400" rtl="0" eaLnBrk="1" latinLnBrk="0" hangingPunct="1">
              <a:lnSpc>
                <a:spcPct val="90000"/>
              </a:lnSpc>
              <a:spcBef>
                <a:spcPts val="0"/>
              </a:spcBef>
              <a:spcAft>
                <a:spcPts val="0"/>
              </a:spcAft>
              <a:buSzPts val="3200"/>
              <a:buNone/>
              <a:defRPr sz="4400" kern="1200">
                <a:solidFill>
                  <a:schemeClr val="tx1"/>
                </a:solidFill>
                <a:latin typeface="+mj-lt"/>
                <a:ea typeface="+mj-ea"/>
                <a:cs typeface="+mj-cs"/>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pPr>
              <a:buClrTx/>
              <a:buFontTx/>
            </a:pPr>
            <a:r>
              <a:rPr lang="en-US" sz="4000">
                <a:latin typeface="Cambria"/>
                <a:ea typeface="Calibri Light"/>
                <a:cs typeface="Calibri Light"/>
              </a:rPr>
              <a:t>Features Dataset</a:t>
            </a:r>
          </a:p>
        </p:txBody>
      </p:sp>
      <p:pic>
        <p:nvPicPr>
          <p:cNvPr id="6" name="Picture 6" descr="Text&#10;&#10;Description automatically generated">
            <a:extLst>
              <a:ext uri="{FF2B5EF4-FFF2-40B4-BE49-F238E27FC236}">
                <a16:creationId xmlns:a16="http://schemas.microsoft.com/office/drawing/2014/main" id="{606BA91F-F21E-8424-B0C2-458B3EB05837}"/>
              </a:ext>
            </a:extLst>
          </p:cNvPr>
          <p:cNvPicPr>
            <a:picLocks noChangeAspect="1"/>
          </p:cNvPicPr>
          <p:nvPr/>
        </p:nvPicPr>
        <p:blipFill>
          <a:blip r:embed="rId2"/>
          <a:stretch>
            <a:fillRect/>
          </a:stretch>
        </p:blipFill>
        <p:spPr>
          <a:xfrm>
            <a:off x="4515928" y="489449"/>
            <a:ext cx="4274388" cy="4164603"/>
          </a:xfrm>
          <a:prstGeom prst="rect">
            <a:avLst/>
          </a:prstGeom>
        </p:spPr>
      </p:pic>
      <p:sp>
        <p:nvSpPr>
          <p:cNvPr id="7" name="TextBox 6">
            <a:extLst>
              <a:ext uri="{FF2B5EF4-FFF2-40B4-BE49-F238E27FC236}">
                <a16:creationId xmlns:a16="http://schemas.microsoft.com/office/drawing/2014/main" id="{A2B47527-CFCD-96B0-2E7D-60E78E4D4851}"/>
              </a:ext>
            </a:extLst>
          </p:cNvPr>
          <p:cNvSpPr txBox="1"/>
          <p:nvPr/>
        </p:nvSpPr>
        <p:spPr>
          <a:xfrm>
            <a:off x="5033513" y="4769330"/>
            <a:ext cx="353036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Cuckoo generated report in JSON Format</a:t>
            </a:r>
          </a:p>
        </p:txBody>
      </p:sp>
    </p:spTree>
    <p:extLst>
      <p:ext uri="{BB962C8B-B14F-4D97-AF65-F5344CB8AC3E}">
        <p14:creationId xmlns:p14="http://schemas.microsoft.com/office/powerpoint/2010/main" val="24246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21102" y="1821295"/>
            <a:ext cx="4328598" cy="1213715"/>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000">
                <a:latin typeface="Cambria"/>
              </a:rPr>
              <a:t>Methodology</a:t>
            </a:r>
            <a:endParaRPr lang="en" sz="4000">
              <a:latin typeface="Cambria"/>
              <a:ea typeface="Cambria"/>
            </a:endParaRPr>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3647620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779651"/>
            <a:ext cx="2441321" cy="13716"/>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9FDF418-ECE0-36C6-5A65-1BCAF7A5C451}"/>
              </a:ext>
            </a:extLst>
          </p:cNvPr>
          <p:cNvSpPr>
            <a:spLocks noGrp="1"/>
          </p:cNvSpPr>
          <p:nvPr>
            <p:ph type="body" idx="1"/>
          </p:nvPr>
        </p:nvSpPr>
        <p:spPr>
          <a:xfrm>
            <a:off x="473202" y="1995678"/>
            <a:ext cx="3614166" cy="2660904"/>
          </a:xfrm>
        </p:spPr>
        <p:txBody>
          <a:bodyPr spcFirstLastPara="1" vert="horz" wrap="square" lIns="91440" tIns="45720" rIns="91440" bIns="45720" rtlCol="0" anchor="t" anchorCtr="0">
            <a:noAutofit/>
          </a:bodyPr>
          <a:lstStyle/>
          <a:p>
            <a:pPr marL="285750" indent="-228600">
              <a:spcBef>
                <a:spcPct val="0"/>
              </a:spcBef>
              <a:buFont typeface="Arial" panose="020B0604020202020204" pitchFamily="34" charset="0"/>
              <a:buChar char="•"/>
            </a:pPr>
            <a:r>
              <a:rPr lang="en-US" sz="1200">
                <a:latin typeface="Cambria"/>
                <a:ea typeface="Cambria"/>
              </a:rPr>
              <a:t>In most current malware classification methods based on malware images, the bytes of malware binaries are directly used as pixel points in gray images.</a:t>
            </a:r>
            <a:endParaRPr lang="en-US" sz="1200">
              <a:latin typeface="Cambria"/>
              <a:ea typeface="Cambria"/>
              <a:cs typeface="Calibri"/>
            </a:endParaRPr>
          </a:p>
          <a:p>
            <a:pPr marL="0" indent="-228600">
              <a:spcBef>
                <a:spcPct val="0"/>
              </a:spcBef>
              <a:buFont typeface="Arial" panose="020B0604020202020204" pitchFamily="34" charset="0"/>
              <a:buChar char="•"/>
            </a:pPr>
            <a:endParaRPr lang="en-US" sz="1200">
              <a:latin typeface="Cambria"/>
              <a:ea typeface="Cambria"/>
            </a:endParaRPr>
          </a:p>
          <a:p>
            <a:pPr marL="285750" indent="-228600">
              <a:spcBef>
                <a:spcPct val="0"/>
              </a:spcBef>
              <a:buFont typeface="Arial" panose="020B0604020202020204" pitchFamily="34" charset="0"/>
              <a:buChar char="•"/>
            </a:pPr>
            <a:r>
              <a:rPr lang="en-US" sz="1200">
                <a:latin typeface="Cambria"/>
                <a:ea typeface="Cambria"/>
              </a:rPr>
              <a:t>Moreover, it does not consider the negative impact of large amount of information redundancy brought by this direct conversion. </a:t>
            </a:r>
            <a:endParaRPr lang="en-US" sz="1200">
              <a:latin typeface="Cambria"/>
              <a:ea typeface="Cambria"/>
              <a:cs typeface="Calibri"/>
            </a:endParaRPr>
          </a:p>
          <a:p>
            <a:pPr marL="0" indent="-228600">
              <a:spcBef>
                <a:spcPct val="0"/>
              </a:spcBef>
              <a:buFont typeface="Arial" panose="020B0604020202020204" pitchFamily="34" charset="0"/>
              <a:buChar char="•"/>
            </a:pPr>
            <a:endParaRPr lang="en-US" sz="1200">
              <a:latin typeface="Cambria"/>
              <a:ea typeface="Cambria"/>
            </a:endParaRPr>
          </a:p>
          <a:p>
            <a:pPr marL="285750" indent="-228600">
              <a:spcBef>
                <a:spcPct val="0"/>
              </a:spcBef>
              <a:buFont typeface="Arial" panose="020B0604020202020204" pitchFamily="34" charset="0"/>
              <a:buChar char="•"/>
            </a:pPr>
            <a:r>
              <a:rPr lang="en-US" sz="1200">
                <a:latin typeface="Cambria"/>
                <a:ea typeface="Cambria"/>
              </a:rPr>
              <a:t>To alleviate the above problems, we used malware Markov images based on bytes transfer probability matrix.</a:t>
            </a:r>
            <a:endParaRPr lang="en-US" sz="1200">
              <a:latin typeface="Cambria"/>
              <a:ea typeface="Cambria"/>
              <a:cs typeface="Calibri"/>
            </a:endParaRPr>
          </a:p>
          <a:p>
            <a:pPr marL="0" indent="-228600">
              <a:spcBef>
                <a:spcPct val="0"/>
              </a:spcBef>
              <a:buFont typeface="Arial" panose="020B0604020202020204" pitchFamily="34" charset="0"/>
              <a:buChar char="•"/>
            </a:pPr>
            <a:endParaRPr lang="en-US" sz="900"/>
          </a:p>
          <a:p>
            <a:pPr marL="0" indent="-228600">
              <a:spcBef>
                <a:spcPct val="0"/>
              </a:spcBef>
              <a:buFont typeface="Arial" panose="020B0604020202020204" pitchFamily="34" charset="0"/>
              <a:buChar char="•"/>
            </a:pPr>
            <a:endParaRPr lang="en-US" sz="900" b="1"/>
          </a:p>
        </p:txBody>
      </p:sp>
      <p:pic>
        <p:nvPicPr>
          <p:cNvPr id="2" name="Picture 3">
            <a:extLst>
              <a:ext uri="{FF2B5EF4-FFF2-40B4-BE49-F238E27FC236}">
                <a16:creationId xmlns:a16="http://schemas.microsoft.com/office/drawing/2014/main" id="{145D45D0-5543-DF02-0C50-B049A65B4636}"/>
              </a:ext>
            </a:extLst>
          </p:cNvPr>
          <p:cNvPicPr>
            <a:picLocks noChangeAspect="1"/>
          </p:cNvPicPr>
          <p:nvPr/>
        </p:nvPicPr>
        <p:blipFill>
          <a:blip r:embed="rId2"/>
          <a:stretch>
            <a:fillRect/>
          </a:stretch>
        </p:blipFill>
        <p:spPr>
          <a:xfrm>
            <a:off x="4091920" y="2030038"/>
            <a:ext cx="4566106" cy="2299827"/>
          </a:xfrm>
          <a:prstGeom prst="rect">
            <a:avLst/>
          </a:prstGeom>
        </p:spPr>
      </p:pic>
      <p:sp>
        <p:nvSpPr>
          <p:cNvPr id="4" name="TextBox 3">
            <a:extLst>
              <a:ext uri="{FF2B5EF4-FFF2-40B4-BE49-F238E27FC236}">
                <a16:creationId xmlns:a16="http://schemas.microsoft.com/office/drawing/2014/main" id="{0A0C998A-5D2D-D743-2AE1-C4DE7E42D754}"/>
              </a:ext>
            </a:extLst>
          </p:cNvPr>
          <p:cNvSpPr txBox="1"/>
          <p:nvPr/>
        </p:nvSpPr>
        <p:spPr>
          <a:xfrm>
            <a:off x="536995" y="542386"/>
            <a:ext cx="653882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Cambria"/>
              </a:rPr>
              <a:t>Markov Chain Based Images</a:t>
            </a:r>
          </a:p>
        </p:txBody>
      </p:sp>
    </p:spTree>
    <p:extLst>
      <p:ext uri="{BB962C8B-B14F-4D97-AF65-F5344CB8AC3E}">
        <p14:creationId xmlns:p14="http://schemas.microsoft.com/office/powerpoint/2010/main" val="539095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9FDF418-ECE0-36C6-5A65-1BCAF7A5C451}"/>
              </a:ext>
            </a:extLst>
          </p:cNvPr>
          <p:cNvSpPr>
            <a:spLocks noGrp="1"/>
          </p:cNvSpPr>
          <p:nvPr>
            <p:ph type="body" idx="1"/>
          </p:nvPr>
        </p:nvSpPr>
        <p:spPr>
          <a:xfrm>
            <a:off x="504166" y="733386"/>
            <a:ext cx="8157233" cy="3899336"/>
          </a:xfrm>
        </p:spPr>
        <p:txBody>
          <a:bodyPr vert="horz" lIns="91440" tIns="45720" rIns="91440" bIns="45720" rtlCol="0">
            <a:normAutofit fontScale="92500" lnSpcReduction="10000"/>
          </a:bodyPr>
          <a:lstStyle/>
          <a:p>
            <a:pPr marL="0" indent="0">
              <a:buNone/>
            </a:pPr>
            <a:endParaRPr lang="en-US" sz="1100" b="1">
              <a:cs typeface="Calibri" panose="020F0502020204030204"/>
            </a:endParaRPr>
          </a:p>
          <a:p>
            <a:pPr marL="76200" indent="-228600">
              <a:buFont typeface="Arial" panose="020B0604020202020204" pitchFamily="34" charset="0"/>
              <a:buChar char="•"/>
            </a:pPr>
            <a:r>
              <a:rPr lang="en-US" sz="2000" b="1" err="1">
                <a:latin typeface="Cambria"/>
                <a:ea typeface="Cambria"/>
              </a:rPr>
              <a:t>BiLSTM</a:t>
            </a:r>
            <a:endParaRPr lang="en-US" sz="2000" b="1" err="1">
              <a:latin typeface="Cambria"/>
              <a:ea typeface="Cambria"/>
              <a:cs typeface="Calibri"/>
            </a:endParaRPr>
          </a:p>
          <a:p>
            <a:pPr marL="76200" indent="-228600">
              <a:buFont typeface="Arial" panose="020B0604020202020204" pitchFamily="34" charset="0"/>
              <a:buChar char="•"/>
            </a:pPr>
            <a:endParaRPr lang="en-US" sz="1100" b="1"/>
          </a:p>
          <a:p>
            <a:pPr marL="361950" indent="-228600">
              <a:buFont typeface="Arial" panose="020B0604020202020204" pitchFamily="34" charset="0"/>
              <a:buChar char="•"/>
            </a:pPr>
            <a:r>
              <a:rPr lang="en-US" sz="1600">
                <a:latin typeface="Cambria"/>
                <a:ea typeface="Cambria"/>
              </a:rPr>
              <a:t>A Bidirectional LSTM, or </a:t>
            </a:r>
            <a:r>
              <a:rPr lang="en-US" sz="1600" err="1">
                <a:latin typeface="Cambria"/>
                <a:ea typeface="Cambria"/>
              </a:rPr>
              <a:t>biLSTM</a:t>
            </a:r>
            <a:r>
              <a:rPr lang="en-US" sz="1600">
                <a:latin typeface="Cambria"/>
                <a:ea typeface="Cambria"/>
              </a:rPr>
              <a:t>, is a sequence processing model that consists of two LSTMs: </a:t>
            </a:r>
            <a:endParaRPr lang="en-US" sz="1600">
              <a:latin typeface="Cambria"/>
              <a:ea typeface="Cambria"/>
              <a:cs typeface="Calibri"/>
            </a:endParaRPr>
          </a:p>
          <a:p>
            <a:pPr marL="0" indent="0">
              <a:buNone/>
            </a:pPr>
            <a:r>
              <a:rPr lang="en-US" sz="1600">
                <a:latin typeface="Cambria"/>
                <a:ea typeface="Cambria"/>
              </a:rPr>
              <a:t>           1)taking the input in a forward direction,</a:t>
            </a:r>
            <a:endParaRPr lang="en-US" sz="1600">
              <a:latin typeface="Cambria"/>
              <a:ea typeface="Cambria"/>
              <a:cs typeface="Calibri" panose="020F0502020204030204"/>
            </a:endParaRPr>
          </a:p>
          <a:p>
            <a:pPr marL="0" indent="0">
              <a:buNone/>
            </a:pPr>
            <a:r>
              <a:rPr lang="en-US" sz="1600">
                <a:latin typeface="Cambria"/>
                <a:ea typeface="Cambria"/>
              </a:rPr>
              <a:t>           2)other in a backwards direction. </a:t>
            </a:r>
            <a:endParaRPr lang="en-US" sz="1600">
              <a:latin typeface="Cambria"/>
              <a:ea typeface="Cambria"/>
              <a:cs typeface="Calibri"/>
            </a:endParaRPr>
          </a:p>
          <a:p>
            <a:pPr marL="76200" indent="-228600">
              <a:buFont typeface="Arial" panose="020B0604020202020204" pitchFamily="34" charset="0"/>
              <a:buChar char="•"/>
            </a:pPr>
            <a:endParaRPr lang="en-US" sz="1600">
              <a:latin typeface="Cambria"/>
              <a:ea typeface="Cambria"/>
            </a:endParaRPr>
          </a:p>
          <a:p>
            <a:pPr marL="361950" indent="-228600">
              <a:buFont typeface="Arial" panose="020B0604020202020204" pitchFamily="34" charset="0"/>
              <a:buChar char="•"/>
            </a:pPr>
            <a:r>
              <a:rPr lang="en-US" sz="1600" err="1">
                <a:latin typeface="Cambria"/>
                <a:ea typeface="Cambria"/>
              </a:rPr>
              <a:t>BiLSTMs</a:t>
            </a:r>
            <a:r>
              <a:rPr lang="en-US" sz="1600">
                <a:latin typeface="Cambria"/>
                <a:ea typeface="Cambria"/>
              </a:rPr>
              <a:t> effectively increase the amount of information available to the network, improving the context available to the algorithm </a:t>
            </a:r>
            <a:endParaRPr lang="en-US" sz="1600">
              <a:latin typeface="Cambria"/>
              <a:ea typeface="Cambria"/>
              <a:cs typeface="Calibri"/>
            </a:endParaRPr>
          </a:p>
          <a:p>
            <a:pPr marL="76200" indent="-228600">
              <a:buFont typeface="Arial" panose="020B0604020202020204" pitchFamily="34" charset="0"/>
              <a:buChar char="•"/>
            </a:pPr>
            <a:endParaRPr lang="en-US" sz="1100"/>
          </a:p>
          <a:p>
            <a:pPr marL="76200" indent="-228600">
              <a:buFont typeface="Arial" panose="020B0604020202020204" pitchFamily="34" charset="0"/>
              <a:buChar char="•"/>
            </a:pPr>
            <a:r>
              <a:rPr lang="en-US" sz="2000" b="1">
                <a:latin typeface="Cambria"/>
                <a:ea typeface="Cambria"/>
              </a:rPr>
              <a:t>Feature Extraction</a:t>
            </a:r>
            <a:endParaRPr lang="en-US" sz="2000" b="1">
              <a:latin typeface="Cambria"/>
              <a:ea typeface="Cambria"/>
              <a:cs typeface="Calibri"/>
            </a:endParaRPr>
          </a:p>
          <a:p>
            <a:pPr marL="76200" indent="-228600">
              <a:buFont typeface="Arial" panose="020B0604020202020204" pitchFamily="34" charset="0"/>
              <a:buChar char="•"/>
            </a:pPr>
            <a:endParaRPr lang="en-US" sz="1100" b="1"/>
          </a:p>
          <a:p>
            <a:pPr marL="419100" indent="-228600">
              <a:buFont typeface="Arial" panose="020B0604020202020204" pitchFamily="34" charset="0"/>
              <a:buChar char="•"/>
            </a:pPr>
            <a:r>
              <a:rPr lang="en-US" sz="1600">
                <a:latin typeface="Cambria"/>
                <a:ea typeface="Cambria"/>
              </a:rPr>
              <a:t>Feature extraction refers to the process of transforming raw data into numerical features that can be processed while preserving the information in the original data set. It yields better results than applying machine learning directly to the raw data.</a:t>
            </a:r>
            <a:br>
              <a:rPr lang="en-US" sz="1600">
                <a:latin typeface="Cambria"/>
              </a:rPr>
            </a:br>
            <a:endParaRPr lang="en-US" sz="1600">
              <a:latin typeface="Cambria"/>
              <a:ea typeface="Cambria"/>
              <a:cs typeface="Calibri"/>
            </a:endParaRPr>
          </a:p>
          <a:p>
            <a:pPr marL="76200" indent="-228600">
              <a:buFont typeface="Arial" panose="020B0604020202020204" pitchFamily="34" charset="0"/>
              <a:buChar char="•"/>
            </a:pPr>
            <a:endParaRPr lang="en-US" sz="1100" b="1"/>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89472" y="1590018"/>
            <a:ext cx="484026"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716801" y="1007270"/>
            <a:ext cx="1899624"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6320" y="3827443"/>
            <a:ext cx="1513185"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20937" y="4296531"/>
            <a:ext cx="364184"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6798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3" name="Google Shape;113;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111" name="Google Shape;111;p19"/>
          <p:cNvSpPr txBox="1">
            <a:spLocks noGrp="1"/>
          </p:cNvSpPr>
          <p:nvPr>
            <p:ph type="ctrTitle" idx="4294967295"/>
          </p:nvPr>
        </p:nvSpPr>
        <p:spPr>
          <a:xfrm>
            <a:off x="0" y="2223969"/>
            <a:ext cx="5325403" cy="1059551"/>
          </a:xfrm>
          <a:prstGeom prst="rect">
            <a:avLst/>
          </a:prstGeom>
        </p:spPr>
        <p:txBody>
          <a:bodyPr spcFirstLastPara="1" wrap="square" lIns="0" tIns="0" rIns="0" bIns="0" anchor="t" anchorCtr="0">
            <a:noAutofit/>
          </a:bodyPr>
          <a:lstStyle/>
          <a:p>
            <a:r>
              <a:rPr lang="en" sz="4000">
                <a:latin typeface="Cambria"/>
              </a:rPr>
              <a:t>  Experiments/Models</a:t>
            </a:r>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2044971"/>
            <a:ext cx="1111472" cy="961913"/>
          </a:xfrm>
          <a:prstGeom prst="rect">
            <a:avLst/>
          </a:prstGeom>
          <a:noFill/>
          <a:ln>
            <a:noFill/>
          </a:ln>
        </p:spPr>
      </p:pic>
      <p:pic>
        <p:nvPicPr>
          <p:cNvPr id="118" name="Google Shape;118;p19"/>
          <p:cNvPicPr preferRelativeResize="0"/>
          <p:nvPr/>
        </p:nvPicPr>
        <p:blipFill>
          <a:blip r:embed="rId7">
            <a:alphaModFix/>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0026EAC3-874F-08B4-972A-EACE08BB03D6}"/>
              </a:ext>
            </a:extLst>
          </p:cNvPr>
          <p:cNvSpPr txBox="1"/>
          <p:nvPr/>
        </p:nvSpPr>
        <p:spPr>
          <a:xfrm>
            <a:off x="780344" y="3135185"/>
            <a:ext cx="757211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We have experimented with several architectures and methods. Some of the conclusive ones are presented here.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6" name="Google Shape;136;p20"/>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15</a:t>
            </a:fld>
            <a:endParaRPr/>
          </a:p>
        </p:txBody>
      </p:sp>
      <p:sp>
        <p:nvSpPr>
          <p:cNvPr id="134" name="Google Shape;134;p20"/>
          <p:cNvSpPr txBox="1">
            <a:spLocks noGrp="1"/>
          </p:cNvSpPr>
          <p:nvPr>
            <p:ph type="title" idx="4294967295"/>
          </p:nvPr>
        </p:nvSpPr>
        <p:spPr>
          <a:xfrm>
            <a:off x="-32348" y="360"/>
            <a:ext cx="6131524" cy="168726"/>
          </a:xfrm>
          <a:prstGeom prst="rect">
            <a:avLst/>
          </a:prstGeom>
        </p:spPr>
        <p:txBody>
          <a:bodyPr spcFirstLastPara="1" vert="horz" wrap="square" lIns="0" tIns="0" rIns="0" bIns="0" rtlCol="0" anchor="b" anchorCtr="0">
            <a:noAutofit/>
          </a:bodyPr>
          <a:lstStyle/>
          <a:p>
            <a:endParaRPr lang="en" dirty="0">
              <a:cs typeface="Calibri Light"/>
            </a:endParaRPr>
          </a:p>
        </p:txBody>
      </p:sp>
      <p:sp>
        <p:nvSpPr>
          <p:cNvPr id="4" name="TextBox 3">
            <a:extLst>
              <a:ext uri="{FF2B5EF4-FFF2-40B4-BE49-F238E27FC236}">
                <a16:creationId xmlns:a16="http://schemas.microsoft.com/office/drawing/2014/main" id="{9A76A9E7-2FD1-7FE0-C214-B01E95D873CC}"/>
              </a:ext>
            </a:extLst>
          </p:cNvPr>
          <p:cNvSpPr txBox="1"/>
          <p:nvPr/>
        </p:nvSpPr>
        <p:spPr>
          <a:xfrm>
            <a:off x="-34505" y="2138274"/>
            <a:ext cx="185912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Byte (PE Files)</a:t>
            </a:r>
          </a:p>
        </p:txBody>
      </p:sp>
      <p:sp>
        <p:nvSpPr>
          <p:cNvPr id="7" name="Arrow: Right 6">
            <a:extLst>
              <a:ext uri="{FF2B5EF4-FFF2-40B4-BE49-F238E27FC236}">
                <a16:creationId xmlns:a16="http://schemas.microsoft.com/office/drawing/2014/main" id="{0D1E2CA1-D024-12CE-D004-9FA9AB84EE90}"/>
              </a:ext>
            </a:extLst>
          </p:cNvPr>
          <p:cNvSpPr/>
          <p:nvPr/>
        </p:nvSpPr>
        <p:spPr>
          <a:xfrm>
            <a:off x="1600006" y="1280786"/>
            <a:ext cx="539151" cy="21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 name="TextBox 7">
            <a:extLst>
              <a:ext uri="{FF2B5EF4-FFF2-40B4-BE49-F238E27FC236}">
                <a16:creationId xmlns:a16="http://schemas.microsoft.com/office/drawing/2014/main" id="{6C65B0E9-6961-F4FF-3344-B9DB89265A76}"/>
              </a:ext>
            </a:extLst>
          </p:cNvPr>
          <p:cNvSpPr txBox="1"/>
          <p:nvPr/>
        </p:nvSpPr>
        <p:spPr>
          <a:xfrm>
            <a:off x="2247766" y="2152785"/>
            <a:ext cx="182105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Byte to Image</a:t>
            </a:r>
          </a:p>
        </p:txBody>
      </p:sp>
      <p:sp>
        <p:nvSpPr>
          <p:cNvPr id="9" name="TextBox 8">
            <a:extLst>
              <a:ext uri="{FF2B5EF4-FFF2-40B4-BE49-F238E27FC236}">
                <a16:creationId xmlns:a16="http://schemas.microsoft.com/office/drawing/2014/main" id="{83F56BCB-6F5A-9725-C44C-BF654F4E8243}"/>
              </a:ext>
            </a:extLst>
          </p:cNvPr>
          <p:cNvSpPr txBox="1"/>
          <p:nvPr/>
        </p:nvSpPr>
        <p:spPr>
          <a:xfrm>
            <a:off x="2728643" y="4610280"/>
            <a:ext cx="954683"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t>CNN</a:t>
            </a:r>
          </a:p>
        </p:txBody>
      </p:sp>
      <p:sp>
        <p:nvSpPr>
          <p:cNvPr id="10" name="TextBox 9">
            <a:extLst>
              <a:ext uri="{FF2B5EF4-FFF2-40B4-BE49-F238E27FC236}">
                <a16:creationId xmlns:a16="http://schemas.microsoft.com/office/drawing/2014/main" id="{0F945698-FB1B-F99D-8ED6-8400D31647A4}"/>
              </a:ext>
            </a:extLst>
          </p:cNvPr>
          <p:cNvSpPr txBox="1"/>
          <p:nvPr/>
        </p:nvSpPr>
        <p:spPr>
          <a:xfrm>
            <a:off x="46631" y="4612576"/>
            <a:ext cx="197441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Class Prediction</a:t>
            </a:r>
          </a:p>
        </p:txBody>
      </p:sp>
      <p:pic>
        <p:nvPicPr>
          <p:cNvPr id="11" name="Picture 11" descr="Diagram, schematic&#10;&#10;Description automatically generated">
            <a:extLst>
              <a:ext uri="{FF2B5EF4-FFF2-40B4-BE49-F238E27FC236}">
                <a16:creationId xmlns:a16="http://schemas.microsoft.com/office/drawing/2014/main" id="{F465F39A-3C34-4472-1815-43CC590FE567}"/>
              </a:ext>
            </a:extLst>
          </p:cNvPr>
          <p:cNvPicPr>
            <a:picLocks noChangeAspect="1"/>
          </p:cNvPicPr>
          <p:nvPr/>
        </p:nvPicPr>
        <p:blipFill>
          <a:blip r:embed="rId3"/>
          <a:stretch>
            <a:fillRect/>
          </a:stretch>
        </p:blipFill>
        <p:spPr>
          <a:xfrm>
            <a:off x="2420609" y="3000556"/>
            <a:ext cx="1337455" cy="1449957"/>
          </a:xfrm>
          <a:prstGeom prst="rect">
            <a:avLst/>
          </a:prstGeom>
        </p:spPr>
      </p:pic>
      <p:pic>
        <p:nvPicPr>
          <p:cNvPr id="12" name="Picture 12" descr="Icon&#10;&#10;Description automatically generated">
            <a:extLst>
              <a:ext uri="{FF2B5EF4-FFF2-40B4-BE49-F238E27FC236}">
                <a16:creationId xmlns:a16="http://schemas.microsoft.com/office/drawing/2014/main" id="{3C71B00E-B9DD-A0CA-D440-914A5A33C78B}"/>
              </a:ext>
            </a:extLst>
          </p:cNvPr>
          <p:cNvPicPr>
            <a:picLocks noChangeAspect="1"/>
          </p:cNvPicPr>
          <p:nvPr/>
        </p:nvPicPr>
        <p:blipFill>
          <a:blip r:embed="rId4"/>
          <a:stretch>
            <a:fillRect/>
          </a:stretch>
        </p:blipFill>
        <p:spPr>
          <a:xfrm>
            <a:off x="136136" y="831641"/>
            <a:ext cx="1043258" cy="1054041"/>
          </a:xfrm>
          <a:prstGeom prst="rect">
            <a:avLst/>
          </a:prstGeom>
        </p:spPr>
      </p:pic>
      <p:pic>
        <p:nvPicPr>
          <p:cNvPr id="13" name="Picture 17">
            <a:extLst>
              <a:ext uri="{FF2B5EF4-FFF2-40B4-BE49-F238E27FC236}">
                <a16:creationId xmlns:a16="http://schemas.microsoft.com/office/drawing/2014/main" id="{12E67C11-8F49-53C7-4979-216A12E70E4E}"/>
              </a:ext>
            </a:extLst>
          </p:cNvPr>
          <p:cNvPicPr>
            <a:picLocks noChangeAspect="1"/>
          </p:cNvPicPr>
          <p:nvPr/>
        </p:nvPicPr>
        <p:blipFill>
          <a:blip r:embed="rId5"/>
          <a:stretch>
            <a:fillRect/>
          </a:stretch>
        </p:blipFill>
        <p:spPr>
          <a:xfrm>
            <a:off x="2571122" y="933002"/>
            <a:ext cx="950164" cy="1142461"/>
          </a:xfrm>
          <a:prstGeom prst="rect">
            <a:avLst/>
          </a:prstGeom>
        </p:spPr>
      </p:pic>
      <p:pic>
        <p:nvPicPr>
          <p:cNvPr id="18" name="Picture 18" descr="A picture containing company name&#10;&#10;Description automatically generated">
            <a:extLst>
              <a:ext uri="{FF2B5EF4-FFF2-40B4-BE49-F238E27FC236}">
                <a16:creationId xmlns:a16="http://schemas.microsoft.com/office/drawing/2014/main" id="{C5039D61-7316-F732-A681-A7D7FAD895A0}"/>
              </a:ext>
            </a:extLst>
          </p:cNvPr>
          <p:cNvPicPr>
            <a:picLocks noChangeAspect="1"/>
          </p:cNvPicPr>
          <p:nvPr/>
        </p:nvPicPr>
        <p:blipFill>
          <a:blip r:embed="rId6"/>
          <a:stretch>
            <a:fillRect/>
          </a:stretch>
        </p:blipFill>
        <p:spPr>
          <a:xfrm>
            <a:off x="136136" y="2999027"/>
            <a:ext cx="1409880" cy="1215787"/>
          </a:xfrm>
          <a:prstGeom prst="rect">
            <a:avLst/>
          </a:prstGeom>
        </p:spPr>
      </p:pic>
      <p:sp>
        <p:nvSpPr>
          <p:cNvPr id="2" name="TextBox 1">
            <a:extLst>
              <a:ext uri="{FF2B5EF4-FFF2-40B4-BE49-F238E27FC236}">
                <a16:creationId xmlns:a16="http://schemas.microsoft.com/office/drawing/2014/main" id="{A1DC2BCB-5D88-49D1-1835-48CD48C49B9B}"/>
              </a:ext>
            </a:extLst>
          </p:cNvPr>
          <p:cNvSpPr txBox="1"/>
          <p:nvPr/>
        </p:nvSpPr>
        <p:spPr>
          <a:xfrm>
            <a:off x="392837" y="3907839"/>
            <a:ext cx="46629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p>
        </p:txBody>
      </p:sp>
      <p:pic>
        <p:nvPicPr>
          <p:cNvPr id="3" name="Picture 4" descr="Table&#10;&#10;Description automatically generated">
            <a:extLst>
              <a:ext uri="{FF2B5EF4-FFF2-40B4-BE49-F238E27FC236}">
                <a16:creationId xmlns:a16="http://schemas.microsoft.com/office/drawing/2014/main" id="{11156F04-2525-33D7-8947-D9C6AAB7A5A4}"/>
              </a:ext>
            </a:extLst>
          </p:cNvPr>
          <p:cNvPicPr>
            <a:picLocks noChangeAspect="1"/>
          </p:cNvPicPr>
          <p:nvPr/>
        </p:nvPicPr>
        <p:blipFill>
          <a:blip r:embed="rId7"/>
          <a:stretch>
            <a:fillRect/>
          </a:stretch>
        </p:blipFill>
        <p:spPr>
          <a:xfrm>
            <a:off x="4439099" y="332931"/>
            <a:ext cx="4001599" cy="4656595"/>
          </a:xfrm>
          <a:prstGeom prst="rect">
            <a:avLst/>
          </a:prstGeom>
        </p:spPr>
      </p:pic>
      <p:sp>
        <p:nvSpPr>
          <p:cNvPr id="5" name="Arrow: Down 4">
            <a:extLst>
              <a:ext uri="{FF2B5EF4-FFF2-40B4-BE49-F238E27FC236}">
                <a16:creationId xmlns:a16="http://schemas.microsoft.com/office/drawing/2014/main" id="{41DE4634-E859-D234-954B-9A52B5E3648B}"/>
              </a:ext>
            </a:extLst>
          </p:cNvPr>
          <p:cNvSpPr/>
          <p:nvPr/>
        </p:nvSpPr>
        <p:spPr>
          <a:xfrm>
            <a:off x="2971023" y="2524650"/>
            <a:ext cx="237226" cy="474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ADBD6379-ADCF-DD6F-42D8-C5113B4C84D9}"/>
              </a:ext>
            </a:extLst>
          </p:cNvPr>
          <p:cNvSpPr/>
          <p:nvPr/>
        </p:nvSpPr>
        <p:spPr>
          <a:xfrm>
            <a:off x="1605397" y="3518260"/>
            <a:ext cx="593066" cy="2587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2382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228601"/>
            <a:ext cx="8323012" cy="117986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Google Shape;134;p20">
            <a:extLst>
              <a:ext uri="{FF2B5EF4-FFF2-40B4-BE49-F238E27FC236}">
                <a16:creationId xmlns:a16="http://schemas.microsoft.com/office/drawing/2014/main" id="{4F0B1104-9736-23AC-9AF9-D3A5704C214C}"/>
              </a:ext>
            </a:extLst>
          </p:cNvPr>
          <p:cNvSpPr txBox="1">
            <a:spLocks/>
          </p:cNvSpPr>
          <p:nvPr/>
        </p:nvSpPr>
        <p:spPr>
          <a:xfrm>
            <a:off x="651510" y="304181"/>
            <a:ext cx="3751326" cy="1028700"/>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700"/>
              <a:t> Training</a:t>
            </a:r>
          </a:p>
        </p:txBody>
      </p:sp>
      <p:sp>
        <p:nvSpPr>
          <p:cNvPr id="36" name="Rectangle 3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573318"/>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8" y="803877"/>
            <a:ext cx="766094"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6" descr="Chart, line chart&#10;&#10;Description automatically generated">
            <a:extLst>
              <a:ext uri="{FF2B5EF4-FFF2-40B4-BE49-F238E27FC236}">
                <a16:creationId xmlns:a16="http://schemas.microsoft.com/office/drawing/2014/main" id="{0D53D0E7-7715-D54A-6BE5-F48DC59412ED}"/>
              </a:ext>
            </a:extLst>
          </p:cNvPr>
          <p:cNvPicPr>
            <a:picLocks noChangeAspect="1"/>
          </p:cNvPicPr>
          <p:nvPr/>
        </p:nvPicPr>
        <p:blipFill>
          <a:blip r:embed="rId2"/>
          <a:stretch>
            <a:fillRect/>
          </a:stretch>
        </p:blipFill>
        <p:spPr>
          <a:xfrm>
            <a:off x="411793" y="1837000"/>
            <a:ext cx="4073652" cy="2617321"/>
          </a:xfrm>
          <a:prstGeom prst="rect">
            <a:avLst/>
          </a:prstGeom>
        </p:spPr>
      </p:pic>
      <p:pic>
        <p:nvPicPr>
          <p:cNvPr id="4" name="Picture 4" descr="Chart&#10;&#10;Description automatically generated">
            <a:extLst>
              <a:ext uri="{FF2B5EF4-FFF2-40B4-BE49-F238E27FC236}">
                <a16:creationId xmlns:a16="http://schemas.microsoft.com/office/drawing/2014/main" id="{B53AF6D6-46D2-7F97-8569-93DA683739A8}"/>
              </a:ext>
            </a:extLst>
          </p:cNvPr>
          <p:cNvPicPr>
            <a:picLocks noChangeAspect="1"/>
          </p:cNvPicPr>
          <p:nvPr/>
        </p:nvPicPr>
        <p:blipFill>
          <a:blip r:embed="rId3"/>
          <a:stretch>
            <a:fillRect/>
          </a:stretch>
        </p:blipFill>
        <p:spPr>
          <a:xfrm>
            <a:off x="4658556" y="1843423"/>
            <a:ext cx="4073652" cy="2596953"/>
          </a:xfrm>
          <a:prstGeom prst="rect">
            <a:avLst/>
          </a:prstGeom>
        </p:spPr>
      </p:pic>
      <p:sp>
        <p:nvSpPr>
          <p:cNvPr id="7" name="TextBox 6">
            <a:extLst>
              <a:ext uri="{FF2B5EF4-FFF2-40B4-BE49-F238E27FC236}">
                <a16:creationId xmlns:a16="http://schemas.microsoft.com/office/drawing/2014/main" id="{CF9A9E9B-8D15-2E24-ED26-036CAFF202DC}"/>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CFB3C28D-6AA2-4394-F6FA-A1A02CF71759}"/>
              </a:ext>
            </a:extLst>
          </p:cNvPr>
          <p:cNvSpPr txBox="1"/>
          <p:nvPr/>
        </p:nvSpPr>
        <p:spPr>
          <a:xfrm>
            <a:off x="4758917" y="57228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a:p>
        </p:txBody>
      </p:sp>
    </p:spTree>
    <p:extLst>
      <p:ext uri="{BB962C8B-B14F-4D97-AF65-F5344CB8AC3E}">
        <p14:creationId xmlns:p14="http://schemas.microsoft.com/office/powerpoint/2010/main" val="2133468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CC7560-1AB2-22C8-242F-693ED7E8BEFF}"/>
              </a:ext>
            </a:extLst>
          </p:cNvPr>
          <p:cNvSpPr txBox="1"/>
          <p:nvPr/>
        </p:nvSpPr>
        <p:spPr>
          <a:xfrm>
            <a:off x="482600" y="241300"/>
            <a:ext cx="8178799" cy="851803"/>
          </a:xfrm>
          <a:prstGeom prst="rect">
            <a:avLst/>
          </a:prstGeom>
        </p:spPr>
        <p:txBody>
          <a:bodyPr rot="0" spcFirstLastPara="1"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2700" b="1" kern="1200">
                <a:solidFill>
                  <a:schemeClr val="tx1"/>
                </a:solidFill>
                <a:latin typeface="+mj-lt"/>
                <a:ea typeface="+mj-ea"/>
                <a:cs typeface="+mj-cs"/>
              </a:rPr>
              <a:t>Results</a:t>
            </a:r>
          </a:p>
        </p:txBody>
      </p:sp>
      <p:sp>
        <p:nvSpPr>
          <p:cNvPr id="8" name="Text Placeholder 2">
            <a:extLst>
              <a:ext uri="{FF2B5EF4-FFF2-40B4-BE49-F238E27FC236}">
                <a16:creationId xmlns:a16="http://schemas.microsoft.com/office/drawing/2014/main" id="{2D994EA7-1B0A-C4E1-3F52-17870C5DA911}"/>
              </a:ext>
            </a:extLst>
          </p:cNvPr>
          <p:cNvSpPr>
            <a:spLocks noGrp="1"/>
          </p:cNvSpPr>
          <p:nvPr>
            <p:ph type="body" idx="1"/>
          </p:nvPr>
        </p:nvSpPr>
        <p:spPr>
          <a:xfrm>
            <a:off x="482601" y="1337235"/>
            <a:ext cx="2231466" cy="3295487"/>
          </a:xfrm>
        </p:spPr>
        <p:txBody>
          <a:bodyPr vert="horz" lIns="91440" tIns="45720" rIns="91440" bIns="45720" rtlCol="0">
            <a:normAutofit/>
          </a:bodyPr>
          <a:lstStyle/>
          <a:p>
            <a:pPr marL="361950" indent="-228600">
              <a:buFont typeface="Arial" panose="020B0604020202020204" pitchFamily="34" charset="0"/>
              <a:buChar char="•"/>
            </a:pPr>
            <a:endParaRPr lang="en-US" sz="1500"/>
          </a:p>
          <a:p>
            <a:pPr marL="361950" indent="-228600">
              <a:buFont typeface="Arial" panose="020B0604020202020204" pitchFamily="34" charset="0"/>
              <a:buChar char="•"/>
            </a:pPr>
            <a:r>
              <a:rPr lang="en-US" sz="1500"/>
              <a:t>Model converges after 10 epochs</a:t>
            </a:r>
            <a:endParaRPr lang="en-US" sz="1500">
              <a:cs typeface="Calibri"/>
            </a:endParaRPr>
          </a:p>
          <a:p>
            <a:pPr marL="361950" indent="-228600">
              <a:buFont typeface="Arial" panose="020B0604020202020204" pitchFamily="34" charset="0"/>
              <a:buChar char="•"/>
            </a:pPr>
            <a:endParaRPr lang="en-US" sz="1500"/>
          </a:p>
          <a:p>
            <a:pPr marL="361950" indent="-228600">
              <a:buFont typeface="Arial" panose="020B0604020202020204" pitchFamily="34" charset="0"/>
              <a:buChar char="•"/>
            </a:pPr>
            <a:r>
              <a:rPr lang="en-US" sz="1500"/>
              <a:t>Validation/Test Accuracy : 93.58%</a:t>
            </a:r>
            <a:endParaRPr lang="en-US" sz="1500">
              <a:cs typeface="Calibri"/>
            </a:endParaRPr>
          </a:p>
          <a:p>
            <a:pPr marL="361950" indent="-228600">
              <a:buFont typeface="Arial" panose="020B0604020202020204" pitchFamily="34" charset="0"/>
              <a:buChar char="•"/>
            </a:pPr>
            <a:endParaRPr lang="en-US" sz="1500"/>
          </a:p>
          <a:p>
            <a:pPr marL="361950" indent="-228600">
              <a:buFont typeface="Arial" panose="020B0604020202020204" pitchFamily="34" charset="0"/>
              <a:buChar char="•"/>
            </a:pPr>
            <a:r>
              <a:rPr lang="en-US" sz="1500"/>
              <a:t>Model is confused between </a:t>
            </a:r>
            <a:r>
              <a:rPr lang="en-US" sz="1500" err="1"/>
              <a:t>Yunes.A</a:t>
            </a:r>
            <a:r>
              <a:rPr lang="en-US" sz="1500"/>
              <a:t> and </a:t>
            </a:r>
            <a:r>
              <a:rPr lang="en-US" sz="1500" err="1"/>
              <a:t>Autorun.K</a:t>
            </a:r>
            <a:r>
              <a:rPr lang="en-US" sz="1500"/>
              <a:t> classes.</a:t>
            </a:r>
            <a:endParaRPr lang="en-US" sz="1500">
              <a:cs typeface="Calibri"/>
            </a:endParaRPr>
          </a:p>
        </p:txBody>
      </p:sp>
      <p:grpSp>
        <p:nvGrpSpPr>
          <p:cNvPr id="22"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Chart&#10;&#10;Description automatically generated">
            <a:extLst>
              <a:ext uri="{FF2B5EF4-FFF2-40B4-BE49-F238E27FC236}">
                <a16:creationId xmlns:a16="http://schemas.microsoft.com/office/drawing/2014/main" id="{83A73D32-28DF-8C67-D85C-7B48F393387B}"/>
              </a:ext>
            </a:extLst>
          </p:cNvPr>
          <p:cNvPicPr>
            <a:picLocks noChangeAspect="1"/>
          </p:cNvPicPr>
          <p:nvPr/>
        </p:nvPicPr>
        <p:blipFill>
          <a:blip r:embed="rId2"/>
          <a:stretch>
            <a:fillRect/>
          </a:stretch>
        </p:blipFill>
        <p:spPr>
          <a:xfrm>
            <a:off x="3031812" y="1522428"/>
            <a:ext cx="5849394" cy="2620777"/>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9B33D87-64F8-FAD9-7F4D-0D0C22C989C5}"/>
              </a:ext>
            </a:extLst>
          </p:cNvPr>
          <p:cNvSpPr>
            <a:spLocks noGrp="1"/>
          </p:cNvSpPr>
          <p:nvPr>
            <p:ph type="sldNum" idx="12"/>
          </p:nvPr>
        </p:nvSpPr>
        <p:spPr>
          <a:xfrm>
            <a:off x="6603999" y="4767262"/>
            <a:ext cx="2057400" cy="273844"/>
          </a:xfrm>
        </p:spPr>
        <p:txBody>
          <a:bodyPr spcFirstLastPara="1" vert="horz" lIns="91440" tIns="45720" rIns="91440" bIns="45720" rtlCol="0" anchor="ctr" anchorCtr="0">
            <a:normAutofit/>
          </a:bodyPr>
          <a:lstStyle/>
          <a:p>
            <a:pPr>
              <a:lnSpc>
                <a:spcPct val="90000"/>
              </a:lnSpc>
              <a:spcAft>
                <a:spcPts val="600"/>
              </a:spcAft>
            </a:pPr>
            <a:fld id="{00000000-1234-1234-1234-123412341234}" type="slidenum">
              <a:rPr lang="en-US" sz="700" kern="1200">
                <a:latin typeface="+mn-lt"/>
                <a:ea typeface="+mn-ea"/>
                <a:cs typeface="+mn-cs"/>
              </a:rPr>
              <a:pPr>
                <a:lnSpc>
                  <a:spcPct val="90000"/>
                </a:lnSpc>
                <a:spcAft>
                  <a:spcPts val="600"/>
                </a:spcAft>
              </a:pPr>
              <a:t>17</a:t>
            </a:fld>
            <a:endParaRPr lang="en-US" sz="700" kern="1200">
              <a:latin typeface="+mn-lt"/>
              <a:ea typeface="+mn-ea"/>
              <a:cs typeface="+mn-cs"/>
            </a:endParaRPr>
          </a:p>
        </p:txBody>
      </p:sp>
    </p:spTree>
    <p:extLst>
      <p:ext uri="{BB962C8B-B14F-4D97-AF65-F5344CB8AC3E}">
        <p14:creationId xmlns:p14="http://schemas.microsoft.com/office/powerpoint/2010/main" val="2784113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6" name="Google Shape;136;p20"/>
          <p:cNvSpPr txBox="1">
            <a:spLocks noGrp="1"/>
          </p:cNvSpPr>
          <p:nvPr>
            <p:ph type="sldNum" idx="12"/>
          </p:nvPr>
        </p:nvSpPr>
        <p:spPr>
          <a:prstGeom prst="rect">
            <a:avLst/>
          </a:prstGeom>
        </p:spPr>
        <p:txBody>
          <a:bodyPr spcFirstLastPara="1" vert="horz" wrap="square" lIns="0" tIns="0" rIns="0" bIns="0" rtlCol="0" anchor="ctr" anchorCtr="0">
            <a:noAutofit/>
          </a:bodyPr>
          <a:lstStyle/>
          <a:p>
            <a:fld id="{00000000-1234-1234-1234-123412341234}" type="slidenum">
              <a:rPr lang="en"/>
              <a:pPr/>
              <a:t>18</a:t>
            </a:fld>
            <a:endParaRPr/>
          </a:p>
        </p:txBody>
      </p:sp>
      <p:sp>
        <p:nvSpPr>
          <p:cNvPr id="134" name="Google Shape;134;p20"/>
          <p:cNvSpPr txBox="1">
            <a:spLocks noGrp="1"/>
          </p:cNvSpPr>
          <p:nvPr>
            <p:ph type="title" idx="4294967295"/>
          </p:nvPr>
        </p:nvSpPr>
        <p:spPr>
          <a:xfrm>
            <a:off x="-32348" y="360"/>
            <a:ext cx="6131524" cy="211858"/>
          </a:xfrm>
          <a:prstGeom prst="rect">
            <a:avLst/>
          </a:prstGeom>
        </p:spPr>
        <p:txBody>
          <a:bodyPr spcFirstLastPara="1" vert="horz" wrap="square" lIns="0" tIns="0" rIns="0" bIns="0" rtlCol="0" anchor="b" anchorCtr="0">
            <a:noAutofit/>
          </a:bodyPr>
          <a:lstStyle/>
          <a:p>
            <a:r>
              <a:rPr lang="en"/>
              <a:t>   Experiment 2</a:t>
            </a:r>
          </a:p>
        </p:txBody>
      </p:sp>
      <p:sp>
        <p:nvSpPr>
          <p:cNvPr id="4" name="TextBox 3">
            <a:extLst>
              <a:ext uri="{FF2B5EF4-FFF2-40B4-BE49-F238E27FC236}">
                <a16:creationId xmlns:a16="http://schemas.microsoft.com/office/drawing/2014/main" id="{9A76A9E7-2FD1-7FE0-C214-B01E95D873CC}"/>
              </a:ext>
            </a:extLst>
          </p:cNvPr>
          <p:cNvSpPr txBox="1"/>
          <p:nvPr/>
        </p:nvSpPr>
        <p:spPr>
          <a:xfrm>
            <a:off x="-34505" y="2138274"/>
            <a:ext cx="185912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Byte (PE Files)</a:t>
            </a:r>
          </a:p>
        </p:txBody>
      </p:sp>
      <p:sp>
        <p:nvSpPr>
          <p:cNvPr id="7" name="Arrow: Right 6">
            <a:extLst>
              <a:ext uri="{FF2B5EF4-FFF2-40B4-BE49-F238E27FC236}">
                <a16:creationId xmlns:a16="http://schemas.microsoft.com/office/drawing/2014/main" id="{0D1E2CA1-D024-12CE-D004-9FA9AB84EE90}"/>
              </a:ext>
            </a:extLst>
          </p:cNvPr>
          <p:cNvSpPr/>
          <p:nvPr/>
        </p:nvSpPr>
        <p:spPr>
          <a:xfrm>
            <a:off x="1632977" y="1352224"/>
            <a:ext cx="539151" cy="21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00"/>
          </a:p>
        </p:txBody>
      </p:sp>
      <p:sp>
        <p:nvSpPr>
          <p:cNvPr id="8" name="TextBox 7">
            <a:extLst>
              <a:ext uri="{FF2B5EF4-FFF2-40B4-BE49-F238E27FC236}">
                <a16:creationId xmlns:a16="http://schemas.microsoft.com/office/drawing/2014/main" id="{6C65B0E9-6961-F4FF-3344-B9DB89265A76}"/>
              </a:ext>
            </a:extLst>
          </p:cNvPr>
          <p:cNvSpPr txBox="1"/>
          <p:nvPr/>
        </p:nvSpPr>
        <p:spPr>
          <a:xfrm>
            <a:off x="2131227" y="2136507"/>
            <a:ext cx="2047494"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Markov matrix</a:t>
            </a:r>
          </a:p>
        </p:txBody>
      </p:sp>
      <p:sp>
        <p:nvSpPr>
          <p:cNvPr id="9" name="TextBox 8">
            <a:extLst>
              <a:ext uri="{FF2B5EF4-FFF2-40B4-BE49-F238E27FC236}">
                <a16:creationId xmlns:a16="http://schemas.microsoft.com/office/drawing/2014/main" id="{83F56BCB-6F5A-9725-C44C-BF654F4E8243}"/>
              </a:ext>
            </a:extLst>
          </p:cNvPr>
          <p:cNvSpPr txBox="1"/>
          <p:nvPr/>
        </p:nvSpPr>
        <p:spPr>
          <a:xfrm>
            <a:off x="2728643" y="4610280"/>
            <a:ext cx="954683"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t>CNN</a:t>
            </a:r>
          </a:p>
        </p:txBody>
      </p:sp>
      <p:sp>
        <p:nvSpPr>
          <p:cNvPr id="10" name="TextBox 9">
            <a:extLst>
              <a:ext uri="{FF2B5EF4-FFF2-40B4-BE49-F238E27FC236}">
                <a16:creationId xmlns:a16="http://schemas.microsoft.com/office/drawing/2014/main" id="{0F945698-FB1B-F99D-8ED6-8400D31647A4}"/>
              </a:ext>
            </a:extLst>
          </p:cNvPr>
          <p:cNvSpPr txBox="1"/>
          <p:nvPr/>
        </p:nvSpPr>
        <p:spPr>
          <a:xfrm>
            <a:off x="46631" y="4612576"/>
            <a:ext cx="1974411"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t>Class Prediction</a:t>
            </a:r>
          </a:p>
        </p:txBody>
      </p:sp>
      <p:pic>
        <p:nvPicPr>
          <p:cNvPr id="11" name="Picture 11" descr="Diagram, schematic&#10;&#10;Description automatically generated">
            <a:extLst>
              <a:ext uri="{FF2B5EF4-FFF2-40B4-BE49-F238E27FC236}">
                <a16:creationId xmlns:a16="http://schemas.microsoft.com/office/drawing/2014/main" id="{F465F39A-3C34-4472-1815-43CC590FE567}"/>
              </a:ext>
            </a:extLst>
          </p:cNvPr>
          <p:cNvPicPr>
            <a:picLocks noChangeAspect="1"/>
          </p:cNvPicPr>
          <p:nvPr/>
        </p:nvPicPr>
        <p:blipFill>
          <a:blip r:embed="rId3"/>
          <a:stretch>
            <a:fillRect/>
          </a:stretch>
        </p:blipFill>
        <p:spPr>
          <a:xfrm>
            <a:off x="2420609" y="2962090"/>
            <a:ext cx="1337455" cy="1449957"/>
          </a:xfrm>
          <a:prstGeom prst="rect">
            <a:avLst/>
          </a:prstGeom>
        </p:spPr>
      </p:pic>
      <p:pic>
        <p:nvPicPr>
          <p:cNvPr id="12" name="Picture 12" descr="Icon&#10;&#10;Description automatically generated">
            <a:extLst>
              <a:ext uri="{FF2B5EF4-FFF2-40B4-BE49-F238E27FC236}">
                <a16:creationId xmlns:a16="http://schemas.microsoft.com/office/drawing/2014/main" id="{3C71B00E-B9DD-A0CA-D440-914A5A33C78B}"/>
              </a:ext>
            </a:extLst>
          </p:cNvPr>
          <p:cNvPicPr>
            <a:picLocks noChangeAspect="1"/>
          </p:cNvPicPr>
          <p:nvPr/>
        </p:nvPicPr>
        <p:blipFill>
          <a:blip r:embed="rId4"/>
          <a:stretch>
            <a:fillRect/>
          </a:stretch>
        </p:blipFill>
        <p:spPr>
          <a:xfrm>
            <a:off x="321728" y="934183"/>
            <a:ext cx="1043258" cy="1054041"/>
          </a:xfrm>
          <a:prstGeom prst="rect">
            <a:avLst/>
          </a:prstGeom>
        </p:spPr>
      </p:pic>
      <p:pic>
        <p:nvPicPr>
          <p:cNvPr id="13" name="Picture 17">
            <a:extLst>
              <a:ext uri="{FF2B5EF4-FFF2-40B4-BE49-F238E27FC236}">
                <a16:creationId xmlns:a16="http://schemas.microsoft.com/office/drawing/2014/main" id="{12E67C11-8F49-53C7-4979-216A12E70E4E}"/>
              </a:ext>
            </a:extLst>
          </p:cNvPr>
          <p:cNvPicPr>
            <a:picLocks noChangeAspect="1"/>
          </p:cNvPicPr>
          <p:nvPr/>
        </p:nvPicPr>
        <p:blipFill>
          <a:blip r:embed="rId5"/>
          <a:stretch>
            <a:fillRect/>
          </a:stretch>
        </p:blipFill>
        <p:spPr>
          <a:xfrm>
            <a:off x="2571122" y="889870"/>
            <a:ext cx="950164" cy="1142461"/>
          </a:xfrm>
          <a:prstGeom prst="rect">
            <a:avLst/>
          </a:prstGeom>
        </p:spPr>
      </p:pic>
      <p:pic>
        <p:nvPicPr>
          <p:cNvPr id="18" name="Picture 18" descr="A picture containing company name&#10;&#10;Description automatically generated">
            <a:extLst>
              <a:ext uri="{FF2B5EF4-FFF2-40B4-BE49-F238E27FC236}">
                <a16:creationId xmlns:a16="http://schemas.microsoft.com/office/drawing/2014/main" id="{C5039D61-7316-F732-A681-A7D7FAD895A0}"/>
              </a:ext>
            </a:extLst>
          </p:cNvPr>
          <p:cNvPicPr>
            <a:picLocks noChangeAspect="1"/>
          </p:cNvPicPr>
          <p:nvPr/>
        </p:nvPicPr>
        <p:blipFill>
          <a:blip r:embed="rId6"/>
          <a:stretch>
            <a:fillRect/>
          </a:stretch>
        </p:blipFill>
        <p:spPr>
          <a:xfrm>
            <a:off x="333963" y="3081455"/>
            <a:ext cx="1409880" cy="1215787"/>
          </a:xfrm>
          <a:prstGeom prst="rect">
            <a:avLst/>
          </a:prstGeom>
        </p:spPr>
      </p:pic>
      <p:sp>
        <p:nvSpPr>
          <p:cNvPr id="2" name="TextBox 1">
            <a:extLst>
              <a:ext uri="{FF2B5EF4-FFF2-40B4-BE49-F238E27FC236}">
                <a16:creationId xmlns:a16="http://schemas.microsoft.com/office/drawing/2014/main" id="{A1DC2BCB-5D88-49D1-1835-48CD48C49B9B}"/>
              </a:ext>
            </a:extLst>
          </p:cNvPr>
          <p:cNvSpPr txBox="1"/>
          <p:nvPr/>
        </p:nvSpPr>
        <p:spPr>
          <a:xfrm>
            <a:off x="392837" y="3907839"/>
            <a:ext cx="46629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endParaRPr lang="en-US"/>
          </a:p>
        </p:txBody>
      </p:sp>
      <p:sp>
        <p:nvSpPr>
          <p:cNvPr id="5" name="Arrow: Down 4">
            <a:extLst>
              <a:ext uri="{FF2B5EF4-FFF2-40B4-BE49-F238E27FC236}">
                <a16:creationId xmlns:a16="http://schemas.microsoft.com/office/drawing/2014/main" id="{41DE4634-E859-D234-954B-9A52B5E3648B}"/>
              </a:ext>
            </a:extLst>
          </p:cNvPr>
          <p:cNvSpPr/>
          <p:nvPr/>
        </p:nvSpPr>
        <p:spPr>
          <a:xfrm>
            <a:off x="2972372" y="2523509"/>
            <a:ext cx="237226" cy="3234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 5">
            <a:extLst>
              <a:ext uri="{FF2B5EF4-FFF2-40B4-BE49-F238E27FC236}">
                <a16:creationId xmlns:a16="http://schemas.microsoft.com/office/drawing/2014/main" id="{ADBD6379-ADCF-DD6F-42D8-C5113B4C84D9}"/>
              </a:ext>
            </a:extLst>
          </p:cNvPr>
          <p:cNvSpPr/>
          <p:nvPr/>
        </p:nvSpPr>
        <p:spPr>
          <a:xfrm>
            <a:off x="1605397" y="3518260"/>
            <a:ext cx="593066" cy="2587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5" descr="Table&#10;&#10;Description automatically generated">
            <a:extLst>
              <a:ext uri="{FF2B5EF4-FFF2-40B4-BE49-F238E27FC236}">
                <a16:creationId xmlns:a16="http://schemas.microsoft.com/office/drawing/2014/main" id="{5F0D2FE7-07A9-6906-7170-8C74844691D6}"/>
              </a:ext>
            </a:extLst>
          </p:cNvPr>
          <p:cNvPicPr>
            <a:picLocks noChangeAspect="1"/>
          </p:cNvPicPr>
          <p:nvPr/>
        </p:nvPicPr>
        <p:blipFill>
          <a:blip r:embed="rId7"/>
          <a:stretch>
            <a:fillRect/>
          </a:stretch>
        </p:blipFill>
        <p:spPr>
          <a:xfrm>
            <a:off x="4497265" y="265885"/>
            <a:ext cx="4056550" cy="4479844"/>
          </a:xfrm>
          <a:prstGeom prst="rect">
            <a:avLst/>
          </a:prstGeom>
        </p:spPr>
      </p:pic>
    </p:spTree>
    <p:extLst>
      <p:ext uri="{BB962C8B-B14F-4D97-AF65-F5344CB8AC3E}">
        <p14:creationId xmlns:p14="http://schemas.microsoft.com/office/powerpoint/2010/main" val="3710253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664" y="228601"/>
            <a:ext cx="8323012" cy="117986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Google Shape;134;p20">
            <a:extLst>
              <a:ext uri="{FF2B5EF4-FFF2-40B4-BE49-F238E27FC236}">
                <a16:creationId xmlns:a16="http://schemas.microsoft.com/office/drawing/2014/main" id="{4F0B1104-9736-23AC-9AF9-D3A5704C214C}"/>
              </a:ext>
            </a:extLst>
          </p:cNvPr>
          <p:cNvSpPr txBox="1">
            <a:spLocks/>
          </p:cNvSpPr>
          <p:nvPr/>
        </p:nvSpPr>
        <p:spPr>
          <a:xfrm>
            <a:off x="651510" y="304181"/>
            <a:ext cx="3751326" cy="1028700"/>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700"/>
              <a:t> Training</a:t>
            </a:r>
          </a:p>
        </p:txBody>
      </p:sp>
      <p:sp>
        <p:nvSpPr>
          <p:cNvPr id="26"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088" y="573318"/>
            <a:ext cx="96012" cy="4904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90238" y="803877"/>
            <a:ext cx="766094" cy="685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5" descr="Chart&#10;&#10;Description automatically generated">
            <a:extLst>
              <a:ext uri="{FF2B5EF4-FFF2-40B4-BE49-F238E27FC236}">
                <a16:creationId xmlns:a16="http://schemas.microsoft.com/office/drawing/2014/main" id="{ECC12F5C-6DFB-61F3-4146-BE99EC50AB46}"/>
              </a:ext>
            </a:extLst>
          </p:cNvPr>
          <p:cNvPicPr>
            <a:picLocks noChangeAspect="1"/>
          </p:cNvPicPr>
          <p:nvPr/>
        </p:nvPicPr>
        <p:blipFill>
          <a:blip r:embed="rId2"/>
          <a:stretch>
            <a:fillRect/>
          </a:stretch>
        </p:blipFill>
        <p:spPr>
          <a:xfrm>
            <a:off x="411793" y="1811540"/>
            <a:ext cx="4073652" cy="2668241"/>
          </a:xfrm>
          <a:prstGeom prst="rect">
            <a:avLst/>
          </a:prstGeom>
        </p:spPr>
      </p:pic>
      <p:pic>
        <p:nvPicPr>
          <p:cNvPr id="6" name="Picture 6" descr="Chart, histogram&#10;&#10;Description automatically generated">
            <a:extLst>
              <a:ext uri="{FF2B5EF4-FFF2-40B4-BE49-F238E27FC236}">
                <a16:creationId xmlns:a16="http://schemas.microsoft.com/office/drawing/2014/main" id="{F742A22F-AF4B-6F7B-22A8-40EFA1803A05}"/>
              </a:ext>
            </a:extLst>
          </p:cNvPr>
          <p:cNvPicPr>
            <a:picLocks noChangeAspect="1"/>
          </p:cNvPicPr>
          <p:nvPr/>
        </p:nvPicPr>
        <p:blipFill>
          <a:blip r:embed="rId3"/>
          <a:stretch>
            <a:fillRect/>
          </a:stretch>
        </p:blipFill>
        <p:spPr>
          <a:xfrm>
            <a:off x="4658556" y="1817963"/>
            <a:ext cx="4073652" cy="2647874"/>
          </a:xfrm>
          <a:prstGeom prst="rect">
            <a:avLst/>
          </a:prstGeom>
        </p:spPr>
      </p:pic>
    </p:spTree>
    <p:extLst>
      <p:ext uri="{BB962C8B-B14F-4D97-AF65-F5344CB8AC3E}">
        <p14:creationId xmlns:p14="http://schemas.microsoft.com/office/powerpoint/2010/main" val="420381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36"/>
          <p:cNvSpPr txBox="1">
            <a:spLocks noGrp="1"/>
          </p:cNvSpPr>
          <p:nvPr>
            <p:ph type="title"/>
          </p:nvPr>
        </p:nvSpPr>
        <p:spPr>
          <a:prstGeom prst="rect">
            <a:avLst/>
          </a:prstGeom>
        </p:spPr>
        <p:txBody>
          <a:bodyPr spcFirstLastPara="1" wrap="square" lIns="0" tIns="0" rIns="0" bIns="0" anchor="b" anchorCtr="0">
            <a:noAutofit/>
          </a:bodyPr>
          <a:lstStyle/>
          <a:p>
            <a:r>
              <a:rPr lang="en" b="1">
                <a:latin typeface="Cambria"/>
                <a:ea typeface="Cambria"/>
              </a:rPr>
              <a:t>Team Members</a:t>
            </a:r>
          </a:p>
        </p:txBody>
      </p:sp>
      <p:sp>
        <p:nvSpPr>
          <p:cNvPr id="378" name="Google Shape;378;p36"/>
          <p:cNvSpPr txBox="1">
            <a:spLocks noGrp="1"/>
          </p:cNvSpPr>
          <p:nvPr>
            <p:ph type="body" idx="1"/>
          </p:nvPr>
        </p:nvSpPr>
        <p:spPr>
          <a:xfrm>
            <a:off x="580550" y="1270014"/>
            <a:ext cx="6014400" cy="2528297"/>
          </a:xfrm>
          <a:prstGeom prst="rect">
            <a:avLst/>
          </a:prstGeom>
        </p:spPr>
        <p:txBody>
          <a:bodyPr spcFirstLastPara="1" wrap="square" lIns="0" tIns="0" rIns="0" bIns="0" anchor="t" anchorCtr="0">
            <a:noAutofit/>
          </a:bodyPr>
          <a:lstStyle/>
          <a:p>
            <a:pPr marL="0" lvl="0" indent="0" algn="l" rtl="0">
              <a:spcBef>
                <a:spcPts val="600"/>
              </a:spcBef>
              <a:spcAft>
                <a:spcPts val="0"/>
              </a:spcAft>
              <a:buNone/>
            </a:pPr>
            <a:endParaRPr lang="en" sz="2400"/>
          </a:p>
          <a:p>
            <a:r>
              <a:rPr lang="en" sz="2400">
                <a:solidFill>
                  <a:schemeClr val="tx1">
                    <a:lumMod val="95000"/>
                    <a:lumOff val="5000"/>
                  </a:schemeClr>
                </a:solidFill>
                <a:latin typeface="Cambria"/>
                <a:ea typeface="Cambria"/>
              </a:rPr>
              <a:t>Naman Rajput 21111043</a:t>
            </a:r>
          </a:p>
          <a:p>
            <a:pPr>
              <a:lnSpc>
                <a:spcPct val="114999"/>
              </a:lnSpc>
            </a:pPr>
            <a:r>
              <a:rPr lang="en" sz="2400">
                <a:latin typeface="Cambria"/>
              </a:rPr>
              <a:t>Nimit Jain 21111045</a:t>
            </a:r>
            <a:endParaRPr lang="en" sz="2400">
              <a:latin typeface="Cambria"/>
              <a:ea typeface="Cambria"/>
            </a:endParaRPr>
          </a:p>
          <a:p>
            <a:pPr>
              <a:lnSpc>
                <a:spcPct val="114999"/>
              </a:lnSpc>
            </a:pPr>
            <a:r>
              <a:rPr lang="en" sz="2400">
                <a:solidFill>
                  <a:schemeClr val="tx1">
                    <a:lumMod val="95000"/>
                    <a:lumOff val="5000"/>
                  </a:schemeClr>
                </a:solidFill>
                <a:latin typeface="Cambria"/>
              </a:rPr>
              <a:t>Prashant Mishra 21111049</a:t>
            </a:r>
            <a:endParaRPr lang="en" sz="2400">
              <a:solidFill>
                <a:schemeClr val="tx1">
                  <a:lumMod val="95000"/>
                  <a:lumOff val="5000"/>
                </a:schemeClr>
              </a:solidFill>
              <a:latin typeface="Cambria"/>
              <a:ea typeface="Cambria"/>
            </a:endParaRPr>
          </a:p>
          <a:p>
            <a:pPr>
              <a:lnSpc>
                <a:spcPct val="114999"/>
              </a:lnSpc>
            </a:pPr>
            <a:r>
              <a:rPr lang="en" sz="2400">
                <a:solidFill>
                  <a:schemeClr val="tx1">
                    <a:lumMod val="95000"/>
                    <a:lumOff val="5000"/>
                  </a:schemeClr>
                </a:solidFill>
                <a:latin typeface="Cambria"/>
              </a:rPr>
              <a:t>Ravi Shankar Das 21111052</a:t>
            </a:r>
            <a:endParaRPr lang="en" sz="2400">
              <a:solidFill>
                <a:schemeClr val="tx1">
                  <a:lumMod val="95000"/>
                  <a:lumOff val="5000"/>
                </a:schemeClr>
              </a:solidFill>
              <a:latin typeface="Cambria"/>
              <a:ea typeface="Cambria"/>
            </a:endParaRPr>
          </a:p>
          <a:p>
            <a:pPr>
              <a:lnSpc>
                <a:spcPct val="114999"/>
              </a:lnSpc>
            </a:pPr>
            <a:r>
              <a:rPr lang="en" sz="2400">
                <a:solidFill>
                  <a:schemeClr val="tx1">
                    <a:lumMod val="95000"/>
                    <a:lumOff val="5000"/>
                  </a:schemeClr>
                </a:solidFill>
                <a:latin typeface="Cambria"/>
              </a:rPr>
              <a:t>Sahil Shukla 21111054</a:t>
            </a:r>
            <a:endParaRPr lang="en" sz="2400">
              <a:solidFill>
                <a:schemeClr val="tx1">
                  <a:lumMod val="95000"/>
                  <a:lumOff val="5000"/>
                </a:schemeClr>
              </a:solidFill>
              <a:latin typeface="Cambria"/>
              <a:ea typeface="Cambria"/>
            </a:endParaRPr>
          </a:p>
          <a:p>
            <a:pPr marL="76200" indent="0">
              <a:lnSpc>
                <a:spcPct val="114999"/>
              </a:lnSpc>
              <a:buNone/>
            </a:pPr>
            <a:endParaRPr lang="en" u="sng">
              <a:solidFill>
                <a:schemeClr val="hlink"/>
              </a:solidFill>
            </a:endParaRPr>
          </a:p>
        </p:txBody>
      </p:sp>
      <p:sp>
        <p:nvSpPr>
          <p:cNvPr id="379" name="Google Shape;379;p36"/>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CC7560-1AB2-22C8-242F-693ED7E8BEFF}"/>
              </a:ext>
            </a:extLst>
          </p:cNvPr>
          <p:cNvSpPr txBox="1"/>
          <p:nvPr/>
        </p:nvSpPr>
        <p:spPr>
          <a:xfrm>
            <a:off x="482600" y="241300"/>
            <a:ext cx="8178799" cy="851803"/>
          </a:xfrm>
          <a:prstGeom prst="rect">
            <a:avLst/>
          </a:prstGeom>
        </p:spPr>
        <p:txBody>
          <a:bodyPr rot="0" spcFirstLastPara="1"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buClr>
                <a:schemeClr val="lt1"/>
              </a:buClr>
              <a:buSzPts val="3200"/>
            </a:pPr>
            <a:r>
              <a:rPr lang="en-US" sz="2700" b="1" i="0" u="none" strike="noStrike" kern="1200" cap="none">
                <a:solidFill>
                  <a:schemeClr val="tx1"/>
                </a:solidFill>
                <a:latin typeface="+mj-lt"/>
                <a:ea typeface="+mj-ea"/>
                <a:cs typeface="+mj-cs"/>
                <a:sym typeface="Lexend Deca"/>
              </a:rPr>
              <a:t>Results</a:t>
            </a:r>
          </a:p>
        </p:txBody>
      </p:sp>
      <p:sp>
        <p:nvSpPr>
          <p:cNvPr id="8" name="Text Placeholder 2">
            <a:extLst>
              <a:ext uri="{FF2B5EF4-FFF2-40B4-BE49-F238E27FC236}">
                <a16:creationId xmlns:a16="http://schemas.microsoft.com/office/drawing/2014/main" id="{2D994EA7-1B0A-C4E1-3F52-17870C5DA911}"/>
              </a:ext>
            </a:extLst>
          </p:cNvPr>
          <p:cNvSpPr>
            <a:spLocks noGrp="1"/>
          </p:cNvSpPr>
          <p:nvPr>
            <p:ph type="body" idx="1"/>
          </p:nvPr>
        </p:nvSpPr>
        <p:spPr>
          <a:xfrm>
            <a:off x="482601" y="1337235"/>
            <a:ext cx="2572168" cy="3295487"/>
          </a:xfrm>
        </p:spPr>
        <p:txBody>
          <a:bodyPr vert="horz" lIns="91440" tIns="45720" rIns="91440" bIns="45720" rtlCol="0">
            <a:normAutofit lnSpcReduction="10000"/>
          </a:bodyPr>
          <a:lstStyle/>
          <a:p>
            <a:pPr indent="-228600">
              <a:buFont typeface="Arial" panose="020B0604020202020204" pitchFamily="34" charset="0"/>
              <a:buChar char="•"/>
            </a:pPr>
            <a:r>
              <a:rPr lang="en-US" sz="1200"/>
              <a:t>Model converges after 12-15 epochs</a:t>
            </a:r>
          </a:p>
          <a:p>
            <a:pPr indent="-228600">
              <a:buFont typeface="Arial" panose="020B0604020202020204" pitchFamily="34" charset="0"/>
              <a:buChar char="•"/>
            </a:pPr>
            <a:endParaRPr lang="en-US" sz="1200"/>
          </a:p>
          <a:p>
            <a:pPr indent="-228600">
              <a:buFont typeface="Arial" panose="020B0604020202020204" pitchFamily="34" charset="0"/>
              <a:buChar char="•"/>
            </a:pPr>
            <a:r>
              <a:rPr lang="en-US" sz="1200"/>
              <a:t>Validation/Test Accuracy : 95.34% @5 epoch</a:t>
            </a:r>
            <a:endParaRPr lang="en-US" sz="1200">
              <a:cs typeface="Calibri"/>
            </a:endParaRPr>
          </a:p>
          <a:p>
            <a:pPr indent="-228600">
              <a:buFont typeface="Arial" panose="020B0604020202020204" pitchFamily="34" charset="0"/>
              <a:buChar char="•"/>
            </a:pPr>
            <a:endParaRPr lang="en-US" sz="1200"/>
          </a:p>
          <a:p>
            <a:pPr indent="-228600">
              <a:buFont typeface="Arial" panose="020B0604020202020204" pitchFamily="34" charset="0"/>
              <a:buChar char="•"/>
            </a:pPr>
            <a:r>
              <a:rPr lang="en-US" sz="1200"/>
              <a:t>Peak Test Accuracy : 98.92 @ 17 epoch</a:t>
            </a:r>
            <a:endParaRPr lang="en-US" sz="1200">
              <a:cs typeface="Calibri"/>
            </a:endParaRPr>
          </a:p>
          <a:p>
            <a:pPr indent="-228600">
              <a:buFont typeface="Arial" panose="020B0604020202020204" pitchFamily="34" charset="0"/>
              <a:buChar char="•"/>
            </a:pPr>
            <a:endParaRPr lang="en-US" sz="1200"/>
          </a:p>
          <a:p>
            <a:pPr indent="-228600">
              <a:buFont typeface="Arial" panose="020B0604020202020204" pitchFamily="34" charset="0"/>
              <a:buChar char="•"/>
            </a:pPr>
            <a:r>
              <a:rPr lang="en-US" sz="1200"/>
              <a:t>Model is not confused between </a:t>
            </a:r>
            <a:r>
              <a:rPr lang="en-US" sz="1200" err="1"/>
              <a:t>Yunes.A</a:t>
            </a:r>
            <a:r>
              <a:rPr lang="en-US" sz="1200"/>
              <a:t> and </a:t>
            </a:r>
            <a:r>
              <a:rPr lang="en-US" sz="1200" err="1"/>
              <a:t>Autorun.K</a:t>
            </a:r>
            <a:r>
              <a:rPr lang="en-US" sz="1200"/>
              <a:t> classes anymore</a:t>
            </a:r>
            <a:endParaRPr lang="en-US" sz="1200">
              <a:cs typeface="Calibri"/>
            </a:endParaRPr>
          </a:p>
          <a:p>
            <a:pPr indent="-228600">
              <a:buFont typeface="Arial" panose="020B0604020202020204" pitchFamily="34" charset="0"/>
              <a:buChar char="•"/>
            </a:pPr>
            <a:endParaRPr lang="en-US" sz="1200"/>
          </a:p>
          <a:p>
            <a:pPr indent="-228600">
              <a:buFont typeface="Arial" panose="020B0604020202020204" pitchFamily="34" charset="0"/>
              <a:buChar char="•"/>
            </a:pPr>
            <a:r>
              <a:rPr lang="en-US" sz="1200"/>
              <a:t>Fails to classify </a:t>
            </a:r>
            <a:r>
              <a:rPr lang="en-US" sz="1200" err="1"/>
              <a:t>Swizzer.gen!E</a:t>
            </a:r>
            <a:r>
              <a:rPr lang="en-US" sz="1200"/>
              <a:t> and </a:t>
            </a:r>
            <a:r>
              <a:rPr lang="en-US" sz="1200" err="1"/>
              <a:t>Swizzer.gen!I</a:t>
            </a:r>
            <a:r>
              <a:rPr lang="en-US" sz="1200"/>
              <a:t> (since they came from really close families.</a:t>
            </a:r>
            <a:endParaRPr lang="en-US" sz="1200">
              <a:cs typeface="Calibri"/>
            </a:endParaRPr>
          </a:p>
          <a:p>
            <a:pPr indent="-228600">
              <a:buFont typeface="Arial" panose="020B0604020202020204" pitchFamily="34" charset="0"/>
              <a:buChar char="•"/>
            </a:pPr>
            <a:endParaRPr lang="en-US" sz="1200"/>
          </a:p>
        </p:txBody>
      </p:sp>
      <p:grpSp>
        <p:nvGrpSpPr>
          <p:cNvPr id="29" name="Group 2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23" name="Isosceles Triangle 2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Chart&#10;&#10;Description automatically generated">
            <a:extLst>
              <a:ext uri="{FF2B5EF4-FFF2-40B4-BE49-F238E27FC236}">
                <a16:creationId xmlns:a16="http://schemas.microsoft.com/office/drawing/2014/main" id="{C187D5C5-829F-1017-2253-8DB2D582F6AD}"/>
              </a:ext>
            </a:extLst>
          </p:cNvPr>
          <p:cNvPicPr>
            <a:picLocks noChangeAspect="1"/>
          </p:cNvPicPr>
          <p:nvPr/>
        </p:nvPicPr>
        <p:blipFill>
          <a:blip r:embed="rId2"/>
          <a:stretch>
            <a:fillRect/>
          </a:stretch>
        </p:blipFill>
        <p:spPr>
          <a:xfrm>
            <a:off x="3053792" y="1335959"/>
            <a:ext cx="5607606" cy="2922277"/>
          </a:xfrm>
          <a:prstGeom prst="rect">
            <a:avLst/>
          </a:prstGeom>
        </p:spPr>
      </p:pic>
      <p:grpSp>
        <p:nvGrpSpPr>
          <p:cNvPr id="26" name="Group 2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27" name="Rectangle 2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C9B33D87-64F8-FAD9-7F4D-0D0C22C989C5}"/>
              </a:ext>
            </a:extLst>
          </p:cNvPr>
          <p:cNvSpPr>
            <a:spLocks noGrp="1"/>
          </p:cNvSpPr>
          <p:nvPr>
            <p:ph type="sldNum" idx="12"/>
          </p:nvPr>
        </p:nvSpPr>
        <p:spPr>
          <a:xfrm>
            <a:off x="6603999" y="4767262"/>
            <a:ext cx="2057400" cy="273844"/>
          </a:xfrm>
        </p:spPr>
        <p:txBody>
          <a:bodyPr spcFirstLastPara="1" vert="horz" lIns="91440" tIns="45720" rIns="91440" bIns="45720" rtlCol="0" anchor="ctr" anchorCtr="0">
            <a:normAutofit/>
          </a:bodyPr>
          <a:lstStyle/>
          <a:p>
            <a:pPr>
              <a:lnSpc>
                <a:spcPct val="90000"/>
              </a:lnSpc>
              <a:spcAft>
                <a:spcPts val="600"/>
              </a:spcAft>
            </a:pPr>
            <a:fld id="{00000000-1234-1234-1234-123412341234}" type="slidenum">
              <a:rPr lang="en-US" sz="700" kern="1200">
                <a:latin typeface="+mn-lt"/>
                <a:ea typeface="+mn-ea"/>
                <a:cs typeface="+mn-cs"/>
              </a:rPr>
              <a:pPr>
                <a:lnSpc>
                  <a:spcPct val="90000"/>
                </a:lnSpc>
                <a:spcAft>
                  <a:spcPts val="600"/>
                </a:spcAft>
              </a:pPr>
              <a:t>20</a:t>
            </a:fld>
            <a:endParaRPr lang="en-US" sz="700" kern="1200">
              <a:latin typeface="+mn-lt"/>
              <a:ea typeface="+mn-ea"/>
              <a:cs typeface="+mn-cs"/>
            </a:endParaRPr>
          </a:p>
        </p:txBody>
      </p:sp>
    </p:spTree>
    <p:extLst>
      <p:ext uri="{BB962C8B-B14F-4D97-AF65-F5344CB8AC3E}">
        <p14:creationId xmlns:p14="http://schemas.microsoft.com/office/powerpoint/2010/main" val="1513628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6" name="Google Shape;136;p20"/>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134" name="Google Shape;134;p20"/>
          <p:cNvSpPr txBox="1">
            <a:spLocks noGrp="1"/>
          </p:cNvSpPr>
          <p:nvPr>
            <p:ph type="title" idx="4294967295"/>
          </p:nvPr>
        </p:nvSpPr>
        <p:spPr>
          <a:xfrm>
            <a:off x="0" y="0"/>
            <a:ext cx="6099175" cy="665163"/>
          </a:xfrm>
          <a:prstGeom prst="rect">
            <a:avLst/>
          </a:prstGeom>
        </p:spPr>
        <p:txBody>
          <a:bodyPr spcFirstLastPara="1" wrap="square" lIns="0" tIns="0" rIns="0" bIns="0" anchor="b" anchorCtr="0">
            <a:noAutofit/>
          </a:bodyPr>
          <a:lstStyle/>
          <a:p>
            <a:r>
              <a:rPr lang="en" sz="4000"/>
              <a:t>  Dynamic Analysis </a:t>
            </a:r>
            <a:endParaRPr lang="en-US" sz="4000">
              <a:cs typeface="Calibri Light"/>
            </a:endParaRPr>
          </a:p>
        </p:txBody>
      </p:sp>
      <p:sp>
        <p:nvSpPr>
          <p:cNvPr id="4" name="TextBox 3">
            <a:extLst>
              <a:ext uri="{FF2B5EF4-FFF2-40B4-BE49-F238E27FC236}">
                <a16:creationId xmlns:a16="http://schemas.microsoft.com/office/drawing/2014/main" id="{9A76A9E7-2FD1-7FE0-C214-B01E95D873CC}"/>
              </a:ext>
            </a:extLst>
          </p:cNvPr>
          <p:cNvSpPr txBox="1"/>
          <p:nvPr/>
        </p:nvSpPr>
        <p:spPr>
          <a:xfrm>
            <a:off x="517902" y="2159839"/>
            <a:ext cx="79187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mbria"/>
              </a:rPr>
              <a:t>Input</a:t>
            </a:r>
          </a:p>
        </p:txBody>
      </p:sp>
      <p:sp>
        <p:nvSpPr>
          <p:cNvPr id="7" name="Arrow: Right 6">
            <a:extLst>
              <a:ext uri="{FF2B5EF4-FFF2-40B4-BE49-F238E27FC236}">
                <a16:creationId xmlns:a16="http://schemas.microsoft.com/office/drawing/2014/main" id="{0D1E2CA1-D024-12CE-D004-9FA9AB84EE90}"/>
              </a:ext>
            </a:extLst>
          </p:cNvPr>
          <p:cNvSpPr/>
          <p:nvPr/>
        </p:nvSpPr>
        <p:spPr>
          <a:xfrm>
            <a:off x="1468730" y="1506040"/>
            <a:ext cx="539151" cy="18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C65B0E9-6961-F4FF-3344-B9DB89265A76}"/>
              </a:ext>
            </a:extLst>
          </p:cNvPr>
          <p:cNvSpPr txBox="1"/>
          <p:nvPr/>
        </p:nvSpPr>
        <p:spPr>
          <a:xfrm>
            <a:off x="1977259" y="2112980"/>
            <a:ext cx="12836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Cuckoo Sandbox</a:t>
            </a:r>
          </a:p>
        </p:txBody>
      </p:sp>
      <p:sp>
        <p:nvSpPr>
          <p:cNvPr id="9" name="TextBox 8">
            <a:extLst>
              <a:ext uri="{FF2B5EF4-FFF2-40B4-BE49-F238E27FC236}">
                <a16:creationId xmlns:a16="http://schemas.microsoft.com/office/drawing/2014/main" id="{83F56BCB-6F5A-9725-C44C-BF654F4E8243}"/>
              </a:ext>
            </a:extLst>
          </p:cNvPr>
          <p:cNvSpPr txBox="1"/>
          <p:nvPr/>
        </p:nvSpPr>
        <p:spPr>
          <a:xfrm>
            <a:off x="4019539" y="4506603"/>
            <a:ext cx="163709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Cambria"/>
              </a:rPr>
              <a:t>Deep Learning Model</a:t>
            </a:r>
          </a:p>
        </p:txBody>
      </p:sp>
      <p:sp>
        <p:nvSpPr>
          <p:cNvPr id="15" name="Arrow: Right 14">
            <a:extLst>
              <a:ext uri="{FF2B5EF4-FFF2-40B4-BE49-F238E27FC236}">
                <a16:creationId xmlns:a16="http://schemas.microsoft.com/office/drawing/2014/main" id="{BB963D2D-D798-F5E5-70F4-86374C06B3E7}"/>
              </a:ext>
            </a:extLst>
          </p:cNvPr>
          <p:cNvSpPr/>
          <p:nvPr/>
        </p:nvSpPr>
        <p:spPr>
          <a:xfrm>
            <a:off x="3315593" y="1506040"/>
            <a:ext cx="539151" cy="18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Json</a:t>
            </a:r>
            <a:endParaRPr lang="en-US"/>
          </a:p>
        </p:txBody>
      </p:sp>
      <p:sp>
        <p:nvSpPr>
          <p:cNvPr id="10" name="TextBox 9">
            <a:extLst>
              <a:ext uri="{FF2B5EF4-FFF2-40B4-BE49-F238E27FC236}">
                <a16:creationId xmlns:a16="http://schemas.microsoft.com/office/drawing/2014/main" id="{0F945698-FB1B-F99D-8ED6-8400D31647A4}"/>
              </a:ext>
            </a:extLst>
          </p:cNvPr>
          <p:cNvSpPr txBox="1"/>
          <p:nvPr/>
        </p:nvSpPr>
        <p:spPr>
          <a:xfrm>
            <a:off x="6960555" y="2210804"/>
            <a:ext cx="10186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Feature Extraction</a:t>
            </a:r>
          </a:p>
        </p:txBody>
      </p:sp>
      <p:pic>
        <p:nvPicPr>
          <p:cNvPr id="11" name="Picture 11" descr="Diagram, schematic&#10;&#10;Description automatically generated">
            <a:extLst>
              <a:ext uri="{FF2B5EF4-FFF2-40B4-BE49-F238E27FC236}">
                <a16:creationId xmlns:a16="http://schemas.microsoft.com/office/drawing/2014/main" id="{F465F39A-3C34-4472-1815-43CC590FE567}"/>
              </a:ext>
            </a:extLst>
          </p:cNvPr>
          <p:cNvPicPr>
            <a:picLocks noChangeAspect="1"/>
          </p:cNvPicPr>
          <p:nvPr/>
        </p:nvPicPr>
        <p:blipFill>
          <a:blip r:embed="rId3"/>
          <a:stretch>
            <a:fillRect/>
          </a:stretch>
        </p:blipFill>
        <p:spPr>
          <a:xfrm>
            <a:off x="4192782" y="3061495"/>
            <a:ext cx="1337455" cy="1449957"/>
          </a:xfrm>
          <a:prstGeom prst="rect">
            <a:avLst/>
          </a:prstGeom>
        </p:spPr>
      </p:pic>
      <p:pic>
        <p:nvPicPr>
          <p:cNvPr id="18" name="Picture 18" descr="A picture containing company name&#10;&#10;Description automatically generated">
            <a:extLst>
              <a:ext uri="{FF2B5EF4-FFF2-40B4-BE49-F238E27FC236}">
                <a16:creationId xmlns:a16="http://schemas.microsoft.com/office/drawing/2014/main" id="{C5039D61-7316-F732-A681-A7D7FAD895A0}"/>
              </a:ext>
            </a:extLst>
          </p:cNvPr>
          <p:cNvPicPr>
            <a:picLocks noChangeAspect="1"/>
          </p:cNvPicPr>
          <p:nvPr/>
        </p:nvPicPr>
        <p:blipFill>
          <a:blip r:embed="rId4"/>
          <a:stretch>
            <a:fillRect/>
          </a:stretch>
        </p:blipFill>
        <p:spPr>
          <a:xfrm>
            <a:off x="1853110" y="3291455"/>
            <a:ext cx="1409880" cy="1215787"/>
          </a:xfrm>
          <a:prstGeom prst="rect">
            <a:avLst/>
          </a:prstGeom>
        </p:spPr>
      </p:pic>
      <p:sp>
        <p:nvSpPr>
          <p:cNvPr id="3" name="Flowchart: Document 2">
            <a:extLst>
              <a:ext uri="{FF2B5EF4-FFF2-40B4-BE49-F238E27FC236}">
                <a16:creationId xmlns:a16="http://schemas.microsoft.com/office/drawing/2014/main" id="{986B2B4F-03D7-AC04-3957-85F5A6122322}"/>
              </a:ext>
            </a:extLst>
          </p:cNvPr>
          <p:cNvSpPr/>
          <p:nvPr/>
        </p:nvSpPr>
        <p:spPr>
          <a:xfrm>
            <a:off x="402672" y="1241039"/>
            <a:ext cx="905773" cy="80872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Byte Files</a:t>
            </a:r>
            <a:endParaRPr lang="en-US"/>
          </a:p>
        </p:txBody>
      </p:sp>
      <p:pic>
        <p:nvPicPr>
          <p:cNvPr id="5" name="Graphic 5" descr="Server with solid fill">
            <a:extLst>
              <a:ext uri="{FF2B5EF4-FFF2-40B4-BE49-F238E27FC236}">
                <a16:creationId xmlns:a16="http://schemas.microsoft.com/office/drawing/2014/main" id="{F69E8939-98C8-E508-657A-ED1ACCA323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65051" y="1132405"/>
            <a:ext cx="914400" cy="914400"/>
          </a:xfrm>
          <a:prstGeom prst="rect">
            <a:avLst/>
          </a:prstGeom>
        </p:spPr>
      </p:pic>
      <p:sp>
        <p:nvSpPr>
          <p:cNvPr id="17" name="Flowchart: Document 16">
            <a:extLst>
              <a:ext uri="{FF2B5EF4-FFF2-40B4-BE49-F238E27FC236}">
                <a16:creationId xmlns:a16="http://schemas.microsoft.com/office/drawing/2014/main" id="{A864618B-3D0B-CFC7-7A2D-0EB5B27AFDDD}"/>
              </a:ext>
            </a:extLst>
          </p:cNvPr>
          <p:cNvSpPr/>
          <p:nvPr/>
        </p:nvSpPr>
        <p:spPr>
          <a:xfrm>
            <a:off x="4391993" y="1203447"/>
            <a:ext cx="938122" cy="76559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Report in </a:t>
            </a:r>
            <a:r>
              <a:rPr lang="en-US">
                <a:ea typeface="+mn-lt"/>
                <a:cs typeface="+mn-lt"/>
              </a:rPr>
              <a:t>Json Format</a:t>
            </a:r>
            <a:endParaRPr lang="en-US"/>
          </a:p>
        </p:txBody>
      </p:sp>
      <p:pic>
        <p:nvPicPr>
          <p:cNvPr id="6" name="Graphic 11" descr="Network diagram with solid fill">
            <a:extLst>
              <a:ext uri="{FF2B5EF4-FFF2-40B4-BE49-F238E27FC236}">
                <a16:creationId xmlns:a16="http://schemas.microsoft.com/office/drawing/2014/main" id="{06395D93-F98E-1D71-82DF-1D39352715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700" y="2048764"/>
            <a:ext cx="914400" cy="914400"/>
          </a:xfrm>
          <a:prstGeom prst="rect">
            <a:avLst/>
          </a:prstGeom>
        </p:spPr>
      </p:pic>
      <p:sp>
        <p:nvSpPr>
          <p:cNvPr id="19" name="Arrow: Right 18">
            <a:extLst>
              <a:ext uri="{FF2B5EF4-FFF2-40B4-BE49-F238E27FC236}">
                <a16:creationId xmlns:a16="http://schemas.microsoft.com/office/drawing/2014/main" id="{97156930-0CB0-D7C2-D7C5-71F6A634B2AA}"/>
              </a:ext>
            </a:extLst>
          </p:cNvPr>
          <p:cNvSpPr/>
          <p:nvPr/>
        </p:nvSpPr>
        <p:spPr>
          <a:xfrm rot="1800000">
            <a:off x="5571716" y="1721008"/>
            <a:ext cx="539151" cy="2048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Json</a:t>
            </a:r>
            <a:endParaRPr lang="en-US"/>
          </a:p>
        </p:txBody>
      </p:sp>
      <p:sp>
        <p:nvSpPr>
          <p:cNvPr id="20" name="Arrow: Right 19">
            <a:extLst>
              <a:ext uri="{FF2B5EF4-FFF2-40B4-BE49-F238E27FC236}">
                <a16:creationId xmlns:a16="http://schemas.microsoft.com/office/drawing/2014/main" id="{6C3E971B-D65E-D706-F153-1365A348FA13}"/>
              </a:ext>
            </a:extLst>
          </p:cNvPr>
          <p:cNvSpPr/>
          <p:nvPr/>
        </p:nvSpPr>
        <p:spPr>
          <a:xfrm rot="8580000">
            <a:off x="5556283" y="3203326"/>
            <a:ext cx="539151" cy="183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Json</a:t>
            </a:r>
            <a:endParaRPr lang="en-US"/>
          </a:p>
        </p:txBody>
      </p:sp>
      <p:sp>
        <p:nvSpPr>
          <p:cNvPr id="14" name="Arrow: Down 13">
            <a:extLst>
              <a:ext uri="{FF2B5EF4-FFF2-40B4-BE49-F238E27FC236}">
                <a16:creationId xmlns:a16="http://schemas.microsoft.com/office/drawing/2014/main" id="{B835F0CE-1EDC-AFFF-C1F3-265A90593C25}"/>
              </a:ext>
            </a:extLst>
          </p:cNvPr>
          <p:cNvSpPr/>
          <p:nvPr/>
        </p:nvSpPr>
        <p:spPr>
          <a:xfrm rot="5400000">
            <a:off x="3406721" y="3644427"/>
            <a:ext cx="291141" cy="463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797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C7560-1AB2-22C8-242F-693ED7E8BEFF}"/>
              </a:ext>
            </a:extLst>
          </p:cNvPr>
          <p:cNvSpPr txBox="1"/>
          <p:nvPr/>
        </p:nvSpPr>
        <p:spPr>
          <a:xfrm>
            <a:off x="569766" y="33446"/>
            <a:ext cx="8494495" cy="900532"/>
          </a:xfrm>
          <a:prstGeom prst="rect">
            <a:avLst/>
          </a:prstGeom>
          <a:noFill/>
          <a:ln>
            <a:noFill/>
          </a:ln>
        </p:spPr>
        <p:txBody>
          <a:bodyPr rot="0" spcFirstLastPara="1" vertOverflow="overflow" horzOverflow="overflow" vert="horz" wrap="square" lIns="0" tIns="0" rIns="0" bIns="0" numCol="1" spcCol="0" rtlCol="0" fromWordArt="0" anchor="b" anchorCtr="0" forceAA="0" compatLnSpc="1">
            <a:prstTxWarp prst="textNoShape">
              <a:avLst/>
            </a:prstTxWarp>
            <a:normAutofit/>
          </a:bodyPr>
          <a:lstStyle/>
          <a:p>
            <a:pPr>
              <a:spcAft>
                <a:spcPts val="600"/>
              </a:spcAft>
              <a:buClr>
                <a:schemeClr val="lt1"/>
              </a:buClr>
              <a:buSzPts val="3200"/>
            </a:pPr>
            <a:r>
              <a:rPr lang="en-US" sz="3200" b="1" i="0" u="none" strike="noStrike" cap="none">
                <a:solidFill>
                  <a:schemeClr val="tx1">
                    <a:lumMod val="65000"/>
                    <a:lumOff val="35000"/>
                  </a:schemeClr>
                </a:solidFill>
                <a:latin typeface="Lexend Deca"/>
                <a:ea typeface="Lexend Deca"/>
                <a:cs typeface="Lexend Deca"/>
                <a:sym typeface="Lexend Deca"/>
              </a:rPr>
              <a:t>Results</a:t>
            </a:r>
          </a:p>
        </p:txBody>
      </p:sp>
      <p:sp>
        <p:nvSpPr>
          <p:cNvPr id="8" name="Text Placeholder 2">
            <a:extLst>
              <a:ext uri="{FF2B5EF4-FFF2-40B4-BE49-F238E27FC236}">
                <a16:creationId xmlns:a16="http://schemas.microsoft.com/office/drawing/2014/main" id="{2D994EA7-1B0A-C4E1-3F52-17870C5DA911}"/>
              </a:ext>
            </a:extLst>
          </p:cNvPr>
          <p:cNvSpPr>
            <a:spLocks noGrp="1"/>
          </p:cNvSpPr>
          <p:nvPr>
            <p:ph type="body" idx="1"/>
          </p:nvPr>
        </p:nvSpPr>
        <p:spPr>
          <a:xfrm>
            <a:off x="446494" y="1286521"/>
            <a:ext cx="8580757" cy="3851812"/>
          </a:xfrm>
        </p:spPr>
        <p:txBody>
          <a:bodyPr/>
          <a:lstStyle/>
          <a:p>
            <a:pPr>
              <a:buFont typeface="Wingdings" panose="020B0604020202020204" pitchFamily="34" charset="0"/>
              <a:buChar char="Ø"/>
            </a:pPr>
            <a:endParaRPr lang="en-US" sz="1600">
              <a:latin typeface="Cambria"/>
              <a:ea typeface="Cambria"/>
              <a:cs typeface="Calibri"/>
            </a:endParaRPr>
          </a:p>
          <a:p>
            <a:pPr>
              <a:lnSpc>
                <a:spcPct val="114999"/>
              </a:lnSpc>
            </a:pPr>
            <a:endParaRPr lang="en-US"/>
          </a:p>
        </p:txBody>
      </p:sp>
      <p:sp>
        <p:nvSpPr>
          <p:cNvPr id="2" name="Slide Number Placeholder 1">
            <a:extLst>
              <a:ext uri="{FF2B5EF4-FFF2-40B4-BE49-F238E27FC236}">
                <a16:creationId xmlns:a16="http://schemas.microsoft.com/office/drawing/2014/main" id="{C9B33D87-64F8-FAD9-7F4D-0D0C22C989C5}"/>
              </a:ext>
            </a:extLst>
          </p:cNvPr>
          <p:cNvSpPr>
            <a:spLocks noGrp="1"/>
          </p:cNvSpPr>
          <p:nvPr>
            <p:ph type="sldNum" idx="12"/>
          </p:nvPr>
        </p:nvSpPr>
        <p:spPr/>
        <p:txBody>
          <a:bodyPr spcFirstLastPara="1" wrap="square" lIns="0" tIns="0" rIns="0" bIns="0" anchor="ctr" anchorCtr="0">
            <a:normAutofit/>
          </a:bodyPr>
          <a:lstStyle/>
          <a:p>
            <a:pPr>
              <a:spcAft>
                <a:spcPts val="600"/>
              </a:spcAft>
            </a:pPr>
            <a:fld id="{00000000-1234-1234-1234-123412341234}" type="slidenum">
              <a:rPr lang="en"/>
              <a:pPr>
                <a:spcAft>
                  <a:spcPts val="600"/>
                </a:spcAft>
              </a:pPr>
              <a:t>22</a:t>
            </a:fld>
            <a:endParaRPr lang="en"/>
          </a:p>
        </p:txBody>
      </p:sp>
      <p:sp>
        <p:nvSpPr>
          <p:cNvPr id="6" name="TextBox 5">
            <a:extLst>
              <a:ext uri="{FF2B5EF4-FFF2-40B4-BE49-F238E27FC236}">
                <a16:creationId xmlns:a16="http://schemas.microsoft.com/office/drawing/2014/main" id="{83EB6F6B-13C4-B3FA-EF54-192AADCCA7BD}"/>
              </a:ext>
            </a:extLst>
          </p:cNvPr>
          <p:cNvSpPr txBox="1"/>
          <p:nvPr/>
        </p:nvSpPr>
        <p:spPr>
          <a:xfrm>
            <a:off x="526211" y="3669462"/>
            <a:ext cx="362740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Accuracy = 93.56%</a:t>
            </a:r>
          </a:p>
          <a:p>
            <a:pPr marL="285750" indent="-285750">
              <a:buFont typeface="Wingdings"/>
              <a:buChar char="§"/>
            </a:pPr>
            <a:r>
              <a:rPr lang="en-US"/>
              <a:t>False positive rate = 0.09%</a:t>
            </a:r>
          </a:p>
          <a:p>
            <a:pPr marL="285750" indent="-285750">
              <a:buFont typeface="Wingdings"/>
              <a:buChar char="§"/>
            </a:pPr>
            <a:r>
              <a:rPr lang="en-US"/>
              <a:t>True positive rate = 78.69%</a:t>
            </a:r>
          </a:p>
          <a:p>
            <a:pPr marL="285750" indent="-285750">
              <a:buFont typeface="Wingdings"/>
              <a:buChar char="§"/>
            </a:pPr>
            <a:r>
              <a:rPr lang="en-US"/>
              <a:t>Area under the ROC curve  = 0.987</a:t>
            </a:r>
          </a:p>
        </p:txBody>
      </p:sp>
      <p:pic>
        <p:nvPicPr>
          <p:cNvPr id="7" name="Picture 8">
            <a:extLst>
              <a:ext uri="{FF2B5EF4-FFF2-40B4-BE49-F238E27FC236}">
                <a16:creationId xmlns:a16="http://schemas.microsoft.com/office/drawing/2014/main" id="{8E917AE5-1746-4FAE-8B41-4D1B18506D67}"/>
              </a:ext>
            </a:extLst>
          </p:cNvPr>
          <p:cNvPicPr>
            <a:picLocks noChangeAspect="1"/>
          </p:cNvPicPr>
          <p:nvPr/>
        </p:nvPicPr>
        <p:blipFill>
          <a:blip r:embed="rId2"/>
          <a:stretch>
            <a:fillRect/>
          </a:stretch>
        </p:blipFill>
        <p:spPr>
          <a:xfrm>
            <a:off x="4742371" y="1065107"/>
            <a:ext cx="3550059" cy="2382893"/>
          </a:xfrm>
          <a:prstGeom prst="rect">
            <a:avLst/>
          </a:prstGeom>
        </p:spPr>
      </p:pic>
      <p:pic>
        <p:nvPicPr>
          <p:cNvPr id="9" name="Picture 9" descr="Chart&#10;&#10;Description automatically generated">
            <a:extLst>
              <a:ext uri="{FF2B5EF4-FFF2-40B4-BE49-F238E27FC236}">
                <a16:creationId xmlns:a16="http://schemas.microsoft.com/office/drawing/2014/main" id="{E307B1F1-7148-A481-F5B1-41919D1C82C7}"/>
              </a:ext>
            </a:extLst>
          </p:cNvPr>
          <p:cNvPicPr>
            <a:picLocks noChangeAspect="1"/>
          </p:cNvPicPr>
          <p:nvPr/>
        </p:nvPicPr>
        <p:blipFill>
          <a:blip r:embed="rId3"/>
          <a:stretch>
            <a:fillRect/>
          </a:stretch>
        </p:blipFill>
        <p:spPr>
          <a:xfrm>
            <a:off x="444924" y="1069430"/>
            <a:ext cx="3480799" cy="2505924"/>
          </a:xfrm>
          <a:prstGeom prst="rect">
            <a:avLst/>
          </a:prstGeom>
        </p:spPr>
      </p:pic>
    </p:spTree>
    <p:extLst>
      <p:ext uri="{BB962C8B-B14F-4D97-AF65-F5344CB8AC3E}">
        <p14:creationId xmlns:p14="http://schemas.microsoft.com/office/powerpoint/2010/main" val="620544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C7560-1AB2-22C8-242F-693ED7E8BEFF}"/>
              </a:ext>
            </a:extLst>
          </p:cNvPr>
          <p:cNvSpPr txBox="1"/>
          <p:nvPr/>
        </p:nvSpPr>
        <p:spPr>
          <a:xfrm>
            <a:off x="451153" y="55012"/>
            <a:ext cx="8494495" cy="674089"/>
          </a:xfrm>
          <a:prstGeom prst="rect">
            <a:avLst/>
          </a:prstGeom>
          <a:noFill/>
          <a:ln>
            <a:noFill/>
          </a:ln>
        </p:spPr>
        <p:txBody>
          <a:bodyPr rot="0" spcFirstLastPara="1" vertOverflow="overflow" horzOverflow="overflow" vert="horz" wrap="square" lIns="0" tIns="0" rIns="0" bIns="0" numCol="1" spcCol="0" rtlCol="0" fromWordArt="0" anchor="b" anchorCtr="0" forceAA="0" compatLnSpc="1">
            <a:prstTxWarp prst="textNoShape">
              <a:avLst/>
            </a:prstTxWarp>
            <a:normAutofit lnSpcReduction="10000"/>
          </a:bodyPr>
          <a:lstStyle/>
          <a:p>
            <a:pPr>
              <a:spcAft>
                <a:spcPts val="600"/>
              </a:spcAft>
            </a:pPr>
            <a:r>
              <a:rPr lang="en-US" sz="4000" b="1">
                <a:solidFill>
                  <a:schemeClr val="tx1">
                    <a:lumMod val="65000"/>
                    <a:lumOff val="35000"/>
                  </a:schemeClr>
                </a:solidFill>
                <a:latin typeface="Lexend Deca"/>
                <a:cs typeface="Lexend Deca"/>
                <a:sym typeface="Lexend Deca"/>
              </a:rPr>
              <a:t>Conclusion</a:t>
            </a:r>
            <a:endParaRPr lang="en-US" sz="4000">
              <a:solidFill>
                <a:schemeClr val="tx1">
                  <a:lumMod val="65000"/>
                  <a:lumOff val="35000"/>
                </a:schemeClr>
              </a:solidFill>
            </a:endParaRPr>
          </a:p>
        </p:txBody>
      </p:sp>
      <p:sp>
        <p:nvSpPr>
          <p:cNvPr id="8" name="Text Placeholder 2">
            <a:extLst>
              <a:ext uri="{FF2B5EF4-FFF2-40B4-BE49-F238E27FC236}">
                <a16:creationId xmlns:a16="http://schemas.microsoft.com/office/drawing/2014/main" id="{2D994EA7-1B0A-C4E1-3F52-17870C5DA911}"/>
              </a:ext>
            </a:extLst>
          </p:cNvPr>
          <p:cNvSpPr>
            <a:spLocks noGrp="1"/>
          </p:cNvSpPr>
          <p:nvPr>
            <p:ph type="body" idx="1"/>
          </p:nvPr>
        </p:nvSpPr>
        <p:spPr>
          <a:xfrm>
            <a:off x="284749" y="930682"/>
            <a:ext cx="8580757" cy="4153736"/>
          </a:xfrm>
        </p:spPr>
        <p:txBody>
          <a:bodyPr/>
          <a:lstStyle/>
          <a:p>
            <a:pPr>
              <a:buFont typeface="Wingdings" panose="020B0604020202020204" pitchFamily="34" charset="0"/>
              <a:buChar char="Ø"/>
            </a:pPr>
            <a:r>
              <a:rPr lang="en-US" sz="1600">
                <a:latin typeface="Cambria"/>
                <a:ea typeface="Cambria"/>
                <a:cs typeface="Calibri"/>
              </a:rPr>
              <a:t>Firstly, we  have done malware analysis by converting byte files to image files and these image files then fed into the CNN model which predicts the malware class. This approach gives validation accuracy to 93.58%.</a:t>
            </a:r>
            <a:endParaRPr lang="en-US">
              <a:ea typeface="Calibri" panose="020F0502020204030204"/>
              <a:cs typeface="Calibri" panose="020F0502020204030204"/>
            </a:endParaRPr>
          </a:p>
          <a:p>
            <a:pPr>
              <a:buFont typeface="Wingdings" panose="020B0604020202020204" pitchFamily="34" charset="0"/>
              <a:buChar char="Ø"/>
            </a:pPr>
            <a:r>
              <a:rPr lang="en-US" sz="1600">
                <a:ea typeface="+mn-lt"/>
                <a:cs typeface="+mn-lt"/>
              </a:rPr>
              <a:t>In first approach most of the malwares were well classified, </a:t>
            </a:r>
            <a:r>
              <a:rPr lang="en-US" sz="1600" err="1">
                <a:ea typeface="+mn-lt"/>
                <a:cs typeface="+mn-lt"/>
              </a:rPr>
              <a:t>Autorun.K</a:t>
            </a:r>
            <a:r>
              <a:rPr lang="en-US" sz="1600">
                <a:ea typeface="+mn-lt"/>
                <a:cs typeface="+mn-lt"/>
              </a:rPr>
              <a:t> is always mistaken for </a:t>
            </a:r>
            <a:r>
              <a:rPr lang="en-US" sz="1600" err="1">
                <a:ea typeface="+mn-lt"/>
                <a:cs typeface="+mn-lt"/>
              </a:rPr>
              <a:t>Yuner.A</a:t>
            </a:r>
            <a:r>
              <a:rPr lang="en-US" sz="1600">
                <a:ea typeface="+mn-lt"/>
                <a:cs typeface="+mn-lt"/>
              </a:rPr>
              <a:t>. This is probably due to the fact that we have very few samples of </a:t>
            </a:r>
            <a:r>
              <a:rPr lang="en-US" sz="1600" err="1">
                <a:ea typeface="+mn-lt"/>
                <a:cs typeface="+mn-lt"/>
              </a:rPr>
              <a:t>Autorun.K</a:t>
            </a:r>
            <a:r>
              <a:rPr lang="en-US" sz="1600">
                <a:ea typeface="+mn-lt"/>
                <a:cs typeface="+mn-lt"/>
              </a:rPr>
              <a:t> in our training set.</a:t>
            </a:r>
            <a:endParaRPr lang="en-US" sz="1600">
              <a:latin typeface="Cambria"/>
              <a:ea typeface="Cambria"/>
              <a:cs typeface="Calibri"/>
            </a:endParaRPr>
          </a:p>
          <a:p>
            <a:pPr>
              <a:buFont typeface="Wingdings" panose="020B0604020202020204" pitchFamily="34" charset="0"/>
              <a:buChar char="Ø"/>
            </a:pPr>
            <a:r>
              <a:rPr lang="en-US" sz="1600">
                <a:latin typeface="Cambria"/>
                <a:ea typeface="Cambria"/>
                <a:cs typeface="Calibri"/>
              </a:rPr>
              <a:t>After that we have implied the </a:t>
            </a:r>
            <a:r>
              <a:rPr lang="en-US" sz="1600" err="1">
                <a:latin typeface="Cambria"/>
                <a:ea typeface="Cambria"/>
                <a:cs typeface="Calibri"/>
              </a:rPr>
              <a:t>markov</a:t>
            </a:r>
            <a:r>
              <a:rPr lang="en-US" sz="1600">
                <a:latin typeface="Cambria"/>
                <a:ea typeface="Cambria"/>
                <a:cs typeface="Calibri"/>
              </a:rPr>
              <a:t> chain-based images to CNN model and this outperforms the previous approach and increases accuracy to 98.92%.</a:t>
            </a:r>
          </a:p>
          <a:p>
            <a:pPr>
              <a:buFont typeface="Wingdings" panose="020B0604020202020204" pitchFamily="34" charset="0"/>
              <a:buChar char="Ø"/>
            </a:pPr>
            <a:r>
              <a:rPr lang="en-US" sz="1600">
                <a:latin typeface="Cambria"/>
                <a:ea typeface="Cambria"/>
                <a:cs typeface="Calibri"/>
              </a:rPr>
              <a:t>Second approach classifies </a:t>
            </a:r>
            <a:r>
              <a:rPr lang="en-US" sz="1600" err="1">
                <a:ea typeface="+mn-lt"/>
                <a:cs typeface="+mn-lt"/>
              </a:rPr>
              <a:t>Autorun.K</a:t>
            </a:r>
            <a:r>
              <a:rPr lang="en-US" sz="1600">
                <a:ea typeface="+mn-lt"/>
                <a:cs typeface="+mn-lt"/>
              </a:rPr>
              <a:t> and </a:t>
            </a:r>
            <a:r>
              <a:rPr lang="en-US" sz="1600" err="1">
                <a:ea typeface="+mn-lt"/>
                <a:cs typeface="+mn-lt"/>
              </a:rPr>
              <a:t>Yuner.A</a:t>
            </a:r>
            <a:r>
              <a:rPr lang="en-US" sz="1600">
                <a:ea typeface="+mn-lt"/>
                <a:cs typeface="+mn-lt"/>
              </a:rPr>
              <a:t> properly. Moreover, </a:t>
            </a:r>
            <a:r>
              <a:rPr lang="en-US" sz="1600" err="1">
                <a:ea typeface="+mn-lt"/>
                <a:cs typeface="+mn-lt"/>
              </a:rPr>
              <a:t>Swizzor.gen!E</a:t>
            </a:r>
            <a:r>
              <a:rPr lang="en-US" sz="1600">
                <a:ea typeface="+mn-lt"/>
                <a:cs typeface="+mn-lt"/>
              </a:rPr>
              <a:t> is often mistaken with </a:t>
            </a:r>
            <a:r>
              <a:rPr lang="en-US" sz="1600" err="1">
                <a:ea typeface="+mn-lt"/>
                <a:cs typeface="+mn-lt"/>
              </a:rPr>
              <a:t>Swizzor.gen!l</a:t>
            </a:r>
            <a:r>
              <a:rPr lang="en-US" sz="1600">
                <a:ea typeface="+mn-lt"/>
                <a:cs typeface="+mn-lt"/>
              </a:rPr>
              <a:t>, which can be explained by the fact that they come from really close </a:t>
            </a:r>
            <a:r>
              <a:rPr lang="en-US" sz="1600" err="1">
                <a:ea typeface="+mn-lt"/>
                <a:cs typeface="+mn-lt"/>
              </a:rPr>
              <a:t>famillies</a:t>
            </a:r>
            <a:r>
              <a:rPr lang="en-US" sz="1600">
                <a:ea typeface="+mn-lt"/>
                <a:cs typeface="+mn-lt"/>
              </a:rPr>
              <a:t> and thus could have similarities in their code.</a:t>
            </a:r>
            <a:endParaRPr lang="en-US" sz="1600">
              <a:latin typeface="Cambria"/>
              <a:ea typeface="Cambria"/>
              <a:cs typeface="Calibri"/>
            </a:endParaRPr>
          </a:p>
          <a:p>
            <a:pPr>
              <a:buFont typeface="Wingdings" panose="020B0604020202020204" pitchFamily="34" charset="0"/>
              <a:buChar char="Ø"/>
            </a:pPr>
            <a:r>
              <a:rPr lang="en-US" sz="1600">
                <a:latin typeface="Cambria"/>
                <a:ea typeface="Cambria"/>
                <a:cs typeface="Calibri"/>
              </a:rPr>
              <a:t>In third approach we have extracted features using cuckoo sandbox and apply deep learning model to predict byte file as malicious or benign.</a:t>
            </a:r>
          </a:p>
          <a:p>
            <a:pPr>
              <a:buFont typeface="Wingdings" panose="020B0604020202020204" pitchFamily="34" charset="0"/>
              <a:buChar char="Ø"/>
            </a:pPr>
            <a:endParaRPr lang="en-US" sz="1600">
              <a:latin typeface="Cambria"/>
              <a:ea typeface="Cambria"/>
              <a:cs typeface="Calibri"/>
            </a:endParaRPr>
          </a:p>
        </p:txBody>
      </p:sp>
      <p:sp>
        <p:nvSpPr>
          <p:cNvPr id="2" name="Slide Number Placeholder 1">
            <a:extLst>
              <a:ext uri="{FF2B5EF4-FFF2-40B4-BE49-F238E27FC236}">
                <a16:creationId xmlns:a16="http://schemas.microsoft.com/office/drawing/2014/main" id="{C9B33D87-64F8-FAD9-7F4D-0D0C22C989C5}"/>
              </a:ext>
            </a:extLst>
          </p:cNvPr>
          <p:cNvSpPr>
            <a:spLocks noGrp="1"/>
          </p:cNvSpPr>
          <p:nvPr>
            <p:ph type="sldNum" idx="12"/>
          </p:nvPr>
        </p:nvSpPr>
        <p:spPr/>
        <p:txBody>
          <a:bodyPr spcFirstLastPara="1" wrap="square" lIns="0" tIns="0" rIns="0" bIns="0" anchor="ctr" anchorCtr="0">
            <a:normAutofit/>
          </a:bodyPr>
          <a:lstStyle/>
          <a:p>
            <a:pPr>
              <a:spcAft>
                <a:spcPts val="600"/>
              </a:spcAft>
            </a:pPr>
            <a:fld id="{00000000-1234-1234-1234-123412341234}" type="slidenum">
              <a:rPr lang="en"/>
              <a:pPr>
                <a:spcAft>
                  <a:spcPts val="600"/>
                </a:spcAft>
              </a:pPr>
              <a:t>23</a:t>
            </a:fld>
            <a:endParaRPr lang="en"/>
          </a:p>
        </p:txBody>
      </p:sp>
    </p:spTree>
    <p:extLst>
      <p:ext uri="{BB962C8B-B14F-4D97-AF65-F5344CB8AC3E}">
        <p14:creationId xmlns:p14="http://schemas.microsoft.com/office/powerpoint/2010/main" val="1939909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CC7560-1AB2-22C8-242F-693ED7E8BEFF}"/>
              </a:ext>
            </a:extLst>
          </p:cNvPr>
          <p:cNvSpPr txBox="1"/>
          <p:nvPr/>
        </p:nvSpPr>
        <p:spPr>
          <a:xfrm>
            <a:off x="3724072" y="471951"/>
            <a:ext cx="4939868" cy="964620"/>
          </a:xfrm>
          <a:prstGeom prst="rect">
            <a:avLst/>
          </a:prstGeom>
        </p:spPr>
        <p:txBody>
          <a:bodyPr rot="0" spcFirstLastPara="1"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400" b="1" kern="1200">
                <a:solidFill>
                  <a:schemeClr val="tx1"/>
                </a:solidFill>
                <a:latin typeface="+mj-lt"/>
                <a:ea typeface="+mj-ea"/>
                <a:cs typeface="+mj-cs"/>
                <a:sym typeface="Lexend Deca"/>
              </a:rPr>
              <a:t>Demo</a:t>
            </a:r>
            <a:endParaRPr lang="en-US" sz="4400" kern="1200">
              <a:solidFill>
                <a:schemeClr val="tx1"/>
              </a:solidFill>
              <a:latin typeface="+mj-lt"/>
              <a:ea typeface="+mj-ea"/>
              <a:cs typeface="+mj-cs"/>
            </a:endParaRPr>
          </a:p>
        </p:txBody>
      </p:sp>
      <p:sp>
        <p:nvSpPr>
          <p:cNvPr id="8" name="Text Placeholder 2">
            <a:extLst>
              <a:ext uri="{FF2B5EF4-FFF2-40B4-BE49-F238E27FC236}">
                <a16:creationId xmlns:a16="http://schemas.microsoft.com/office/drawing/2014/main" id="{2D994EA7-1B0A-C4E1-3F52-17870C5DA911}"/>
              </a:ext>
            </a:extLst>
          </p:cNvPr>
          <p:cNvSpPr>
            <a:spLocks noGrp="1"/>
          </p:cNvSpPr>
          <p:nvPr>
            <p:ph type="body" idx="1"/>
          </p:nvPr>
        </p:nvSpPr>
        <p:spPr>
          <a:xfrm>
            <a:off x="3724073" y="1828800"/>
            <a:ext cx="4939867" cy="2839064"/>
          </a:xfrm>
        </p:spPr>
        <p:txBody>
          <a:bodyPr vert="horz" lIns="91440" tIns="45720" rIns="91440" bIns="45720" rtlCol="0">
            <a:normAutofit/>
          </a:bodyPr>
          <a:lstStyle/>
          <a:p>
            <a:pPr indent="-228600">
              <a:buFont typeface="Arial" panose="020B0604020202020204" pitchFamily="34" charset="0"/>
              <a:buChar char="•"/>
            </a:pPr>
            <a:r>
              <a:rPr lang="en-US" sz="1500">
                <a:cs typeface="Calibri"/>
              </a:rPr>
              <a:t>Static Analysis using CNN on Markov Chain based Images.</a:t>
            </a:r>
            <a:endParaRPr lang="en-US" sz="1500"/>
          </a:p>
        </p:txBody>
      </p:sp>
      <p:pic>
        <p:nvPicPr>
          <p:cNvPr id="10" name="Picture 9" descr="Camera lens close up">
            <a:extLst>
              <a:ext uri="{FF2B5EF4-FFF2-40B4-BE49-F238E27FC236}">
                <a16:creationId xmlns:a16="http://schemas.microsoft.com/office/drawing/2014/main" id="{B4E2939A-CB1C-1FB2-D9D3-BB69F8B8211A}"/>
              </a:ext>
            </a:extLst>
          </p:cNvPr>
          <p:cNvPicPr>
            <a:picLocks noChangeAspect="1"/>
          </p:cNvPicPr>
          <p:nvPr/>
        </p:nvPicPr>
        <p:blipFill rotWithShape="1">
          <a:blip r:embed="rId2"/>
          <a:srcRect l="20016" r="34931" b="-3"/>
          <a:stretch/>
        </p:blipFill>
        <p:spPr>
          <a:xfrm>
            <a:off x="20" y="10"/>
            <a:ext cx="3476673" cy="51434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1586337"/>
            <a:ext cx="4732020" cy="0"/>
          </a:xfrm>
          <a:prstGeom prst="line">
            <a:avLst/>
          </a:prstGeom>
          <a:ln w="19050">
            <a:solidFill>
              <a:srgbClr val="C4A77E"/>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C9B33D87-64F8-FAD9-7F4D-0D0C22C989C5}"/>
              </a:ext>
            </a:extLst>
          </p:cNvPr>
          <p:cNvSpPr>
            <a:spLocks noGrp="1"/>
          </p:cNvSpPr>
          <p:nvPr>
            <p:ph type="sldNum" idx="12"/>
          </p:nvPr>
        </p:nvSpPr>
        <p:spPr>
          <a:xfrm>
            <a:off x="7625281" y="4767262"/>
            <a:ext cx="890069" cy="273844"/>
          </a:xfrm>
        </p:spPr>
        <p:txBody>
          <a:bodyPr spcFirstLastPara="1" vert="horz" lIns="91440" tIns="45720" rIns="91440" bIns="45720" rtlCol="0" anchor="ctr" anchorCtr="0">
            <a:normAutofit/>
          </a:bodyPr>
          <a:lstStyle/>
          <a:p>
            <a:pPr>
              <a:lnSpc>
                <a:spcPct val="90000"/>
              </a:lnSpc>
              <a:spcAft>
                <a:spcPts val="600"/>
              </a:spcAft>
              <a:buClrTx/>
              <a:defRPr/>
            </a:pPr>
            <a:fld id="{00000000-1234-1234-1234-123412341234}" type="slidenum">
              <a:rPr lang="en-US" sz="700" kern="1200">
                <a:solidFill>
                  <a:prstClr val="black">
                    <a:tint val="75000"/>
                  </a:prstClr>
                </a:solidFill>
                <a:latin typeface="Calibri" panose="020F0502020204030204"/>
                <a:ea typeface="+mn-ea"/>
                <a:cs typeface="+mn-cs"/>
              </a:rPr>
              <a:pPr>
                <a:lnSpc>
                  <a:spcPct val="90000"/>
                </a:lnSpc>
                <a:spcAft>
                  <a:spcPts val="600"/>
                </a:spcAft>
                <a:buClrTx/>
                <a:defRPr/>
              </a:pPr>
              <a:t>24</a:t>
            </a:fld>
            <a:endParaRPr lang="en-US" sz="7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55557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68" name="Google Shape;368;p35"/>
          <p:cNvSpPr txBox="1">
            <a:spLocks noGrp="1"/>
          </p:cNvSpPr>
          <p:nvPr>
            <p:ph type="ctrTitle" idx="4294967295"/>
          </p:nvPr>
        </p:nvSpPr>
        <p:spPr>
          <a:xfrm>
            <a:off x="197556" y="1334382"/>
            <a:ext cx="3617913" cy="928687"/>
          </a:xfrm>
          <a:prstGeom prst="rect">
            <a:avLst/>
          </a:prstGeom>
        </p:spPr>
        <p:txBody>
          <a:bodyPr spcFirstLastPara="1" wrap="square" lIns="0" tIns="0" rIns="0" bIns="0" anchor="b" anchorCtr="0">
            <a:noAutofit/>
          </a:bodyPr>
          <a:lstStyle/>
          <a:p>
            <a:br>
              <a:rPr lang="en" sz="7200"/>
            </a:br>
            <a:r>
              <a:rPr lang="en" sz="7200"/>
              <a:t>Thanks!</a:t>
            </a:r>
            <a:endParaRPr sz="7200"/>
          </a:p>
        </p:txBody>
      </p:sp>
      <p:sp>
        <p:nvSpPr>
          <p:cNvPr id="369" name="Google Shape;369;p35"/>
          <p:cNvSpPr txBox="1">
            <a:spLocks noGrp="1"/>
          </p:cNvSpPr>
          <p:nvPr>
            <p:ph type="subTitle" idx="4294967295"/>
          </p:nvPr>
        </p:nvSpPr>
        <p:spPr>
          <a:xfrm>
            <a:off x="0" y="3444875"/>
            <a:ext cx="4016375" cy="411163"/>
          </a:xfrm>
          <a:prstGeom prst="rect">
            <a:avLst/>
          </a:prstGeom>
        </p:spPr>
        <p:txBody>
          <a:bodyPr spcFirstLastPara="1" wrap="square" lIns="0" tIns="0" rIns="0" bIns="0" anchor="t" anchorCtr="0">
            <a:noAutofit/>
          </a:bodyPr>
          <a:lstStyle/>
          <a:p>
            <a:pPr marL="0" lvl="0" indent="0" algn="ctr" rtl="0">
              <a:spcBef>
                <a:spcPts val="600"/>
              </a:spcBef>
              <a:spcAft>
                <a:spcPts val="0"/>
              </a:spcAft>
              <a:buNone/>
            </a:pPr>
            <a:r>
              <a:rPr lang="en" sz="3200" b="1">
                <a:latin typeface="Muli"/>
                <a:ea typeface="Muli"/>
                <a:cs typeface="Muli"/>
                <a:sym typeface="Muli"/>
              </a:rPr>
              <a:t>Any questions?</a:t>
            </a:r>
            <a:endParaRPr lang="en-US" sz="3200"/>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665B9-054B-629F-FA26-A813CAD8CB52}"/>
              </a:ext>
            </a:extLst>
          </p:cNvPr>
          <p:cNvSpPr>
            <a:spLocks noGrp="1"/>
          </p:cNvSpPr>
          <p:nvPr>
            <p:ph type="title"/>
          </p:nvPr>
        </p:nvSpPr>
        <p:spPr>
          <a:xfrm>
            <a:off x="573494" y="177753"/>
            <a:ext cx="6014400" cy="779789"/>
          </a:xfrm>
        </p:spPr>
        <p:txBody>
          <a:bodyPr wrap="square" anchor="b">
            <a:normAutofit/>
          </a:bodyPr>
          <a:lstStyle/>
          <a:p>
            <a:r>
              <a:rPr lang="en-US" sz="4000" b="1">
                <a:latin typeface="Cambria"/>
                <a:ea typeface="Cambria"/>
              </a:rPr>
              <a:t>Problem Statement</a:t>
            </a:r>
          </a:p>
        </p:txBody>
      </p:sp>
      <p:sp>
        <p:nvSpPr>
          <p:cNvPr id="11" name="Text Placeholder 2">
            <a:extLst>
              <a:ext uri="{FF2B5EF4-FFF2-40B4-BE49-F238E27FC236}">
                <a16:creationId xmlns:a16="http://schemas.microsoft.com/office/drawing/2014/main" id="{D5BF2C50-581C-6996-10A2-56BBA5820EEA}"/>
              </a:ext>
            </a:extLst>
          </p:cNvPr>
          <p:cNvSpPr>
            <a:spLocks noGrp="1"/>
          </p:cNvSpPr>
          <p:nvPr>
            <p:ph type="body" idx="1"/>
          </p:nvPr>
        </p:nvSpPr>
        <p:spPr>
          <a:xfrm>
            <a:off x="461937" y="1352550"/>
            <a:ext cx="8468401" cy="3733200"/>
          </a:xfrm>
        </p:spPr>
        <p:txBody>
          <a:bodyPr/>
          <a:lstStyle/>
          <a:p>
            <a:pPr>
              <a:buFont typeface="Wingdings" panose="020B0604020202020204" pitchFamily="34" charset="0"/>
              <a:buChar char="Ø"/>
            </a:pPr>
            <a:endParaRPr lang="en-US" sz="1600">
              <a:latin typeface="Cambria"/>
              <a:ea typeface="Cambria"/>
            </a:endParaRPr>
          </a:p>
          <a:p>
            <a:pPr>
              <a:buFont typeface="Wingdings" panose="020B0604020202020204" pitchFamily="34" charset="0"/>
              <a:buChar char="Ø"/>
            </a:pPr>
            <a:r>
              <a:rPr lang="en-US" sz="1600">
                <a:latin typeface="Cambria"/>
                <a:ea typeface="Cambria"/>
              </a:rPr>
              <a:t>Given a byte file our goal is to perform multiple malware analyses.</a:t>
            </a:r>
            <a:endParaRPr lang="en-US" sz="1600">
              <a:latin typeface="Cambria"/>
              <a:ea typeface="Cambria"/>
              <a:cs typeface="Calibri"/>
            </a:endParaRPr>
          </a:p>
          <a:p>
            <a:pPr>
              <a:buFont typeface="Wingdings" panose="020B0604020202020204" pitchFamily="34" charset="0"/>
              <a:buChar char="Ø"/>
            </a:pPr>
            <a:endParaRPr lang="en-US" sz="1600">
              <a:latin typeface="Cambria"/>
              <a:ea typeface="Cambria"/>
              <a:cs typeface="Calibri"/>
            </a:endParaRPr>
          </a:p>
          <a:p>
            <a:pPr>
              <a:lnSpc>
                <a:spcPct val="114999"/>
              </a:lnSpc>
              <a:buFont typeface="Wingdings" panose="020B0604020202020204" pitchFamily="34" charset="0"/>
              <a:buChar char="Ø"/>
            </a:pPr>
            <a:r>
              <a:rPr lang="en-US" sz="1600">
                <a:latin typeface="Cambria"/>
                <a:ea typeface="Cambria"/>
                <a:cs typeface="Calibri"/>
              </a:rPr>
              <a:t>Classifying Malware into different classes.</a:t>
            </a:r>
          </a:p>
          <a:p>
            <a:pPr>
              <a:lnSpc>
                <a:spcPct val="114999"/>
              </a:lnSpc>
              <a:buFont typeface="Wingdings" panose="020B0604020202020204" pitchFamily="34" charset="0"/>
              <a:buChar char="Ø"/>
            </a:pPr>
            <a:endParaRPr lang="en-US" sz="1600">
              <a:latin typeface="Cambria"/>
              <a:ea typeface="Cambria"/>
              <a:cs typeface="Calibri"/>
            </a:endParaRPr>
          </a:p>
          <a:p>
            <a:pPr>
              <a:lnSpc>
                <a:spcPct val="114999"/>
              </a:lnSpc>
              <a:buFont typeface="Wingdings" panose="020B0604020202020204" pitchFamily="34" charset="0"/>
              <a:buChar char="Ø"/>
            </a:pPr>
            <a:r>
              <a:rPr lang="en-US" sz="1600">
                <a:latin typeface="Cambria"/>
                <a:ea typeface="Cambria"/>
                <a:cs typeface="Calibri"/>
              </a:rPr>
              <a:t>Performing dynamic malware analysis on byte files using cuckoo sandbox by performing feature engineering on cuckoo generated reports and then using deep learning models for classifications.</a:t>
            </a:r>
            <a:endParaRPr lang="en-US"/>
          </a:p>
          <a:p>
            <a:pPr>
              <a:lnSpc>
                <a:spcPct val="114999"/>
              </a:lnSpc>
            </a:pPr>
            <a:endParaRPr lang="en-US">
              <a:latin typeface="Calibri"/>
              <a:ea typeface="Calibri"/>
              <a:cs typeface="Calibri"/>
            </a:endParaRPr>
          </a:p>
        </p:txBody>
      </p:sp>
      <p:sp>
        <p:nvSpPr>
          <p:cNvPr id="10" name="Slide Number Placeholder 3">
            <a:extLst>
              <a:ext uri="{FF2B5EF4-FFF2-40B4-BE49-F238E27FC236}">
                <a16:creationId xmlns:a16="http://schemas.microsoft.com/office/drawing/2014/main" id="{B8024C19-6E76-01F2-3A70-070BDA92FF53}"/>
              </a:ext>
            </a:extLst>
          </p:cNvPr>
          <p:cNvSpPr>
            <a:spLocks noGrp="1"/>
          </p:cNvSpPr>
          <p:nvPr>
            <p:ph type="sldNum" idx="12"/>
          </p:nvPr>
        </p:nvSpPr>
        <p:spPr/>
        <p:txBody>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3</a:t>
            </a:fld>
            <a:endParaRPr lang="en"/>
          </a:p>
        </p:txBody>
      </p:sp>
      <p:sp>
        <p:nvSpPr>
          <p:cNvPr id="5" name="TextBox 4">
            <a:extLst>
              <a:ext uri="{FF2B5EF4-FFF2-40B4-BE49-F238E27FC236}">
                <a16:creationId xmlns:a16="http://schemas.microsoft.com/office/drawing/2014/main" id="{AAC24E07-D375-3B5E-A5B6-6D63E7679500}"/>
              </a:ext>
            </a:extLst>
          </p:cNvPr>
          <p:cNvSpPr txBox="1"/>
          <p:nvPr/>
        </p:nvSpPr>
        <p:spPr>
          <a:xfrm>
            <a:off x="2089749" y="4582184"/>
            <a:ext cx="2743200" cy="317500"/>
          </a:xfrm>
          <a:prstGeom prst="rect">
            <a:avLst/>
          </a:prstGeom>
        </p:spPr>
        <p:txBody>
          <a:bodyPr lIns="91440" tIns="45720" rIns="91440" bIns="45720" anchor="t">
            <a:normAutofit/>
          </a:bodyPr>
          <a:lstStyle/>
          <a:p>
            <a:endParaRPr lang="en-US"/>
          </a:p>
        </p:txBody>
      </p:sp>
    </p:spTree>
    <p:extLst>
      <p:ext uri="{BB962C8B-B14F-4D97-AF65-F5344CB8AC3E}">
        <p14:creationId xmlns:p14="http://schemas.microsoft.com/office/powerpoint/2010/main" val="220733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21102" y="1562503"/>
            <a:ext cx="4328598" cy="1472507"/>
          </a:xfrm>
          <a:prstGeom prst="rect">
            <a:avLst/>
          </a:prstGeom>
        </p:spPr>
        <p:txBody>
          <a:bodyPr spcFirstLastPara="1" wrap="square" lIns="0" tIns="0" rIns="0" bIns="0" anchor="b" anchorCtr="0">
            <a:noAutofit/>
          </a:bodyPr>
          <a:lstStyle/>
          <a:p>
            <a:pPr marL="0" lvl="0" indent="0" algn="ctr" rtl="0">
              <a:spcBef>
                <a:spcPts val="0"/>
              </a:spcBef>
              <a:spcAft>
                <a:spcPts val="0"/>
              </a:spcAft>
              <a:buNone/>
            </a:pPr>
            <a:r>
              <a:rPr lang="en" sz="4000">
                <a:latin typeface="Cambria"/>
              </a:rPr>
              <a:t>Datasets</a:t>
            </a:r>
            <a:endParaRPr lang="en-US"/>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CD1B-CCB6-7E3C-DF68-9461D4F1396F}"/>
              </a:ext>
            </a:extLst>
          </p:cNvPr>
          <p:cNvSpPr>
            <a:spLocks noGrp="1"/>
          </p:cNvSpPr>
          <p:nvPr>
            <p:ph type="title"/>
          </p:nvPr>
        </p:nvSpPr>
        <p:spPr>
          <a:xfrm>
            <a:off x="580550" y="394727"/>
            <a:ext cx="6381022" cy="544693"/>
          </a:xfrm>
        </p:spPr>
        <p:txBody>
          <a:bodyPr/>
          <a:lstStyle/>
          <a:p>
            <a:r>
              <a:rPr lang="en-US" sz="4000" err="1">
                <a:latin typeface="Cambria"/>
                <a:ea typeface="Cambria"/>
                <a:cs typeface="Calibri Light"/>
              </a:rPr>
              <a:t>Malimg</a:t>
            </a:r>
            <a:r>
              <a:rPr lang="en-US" sz="4000">
                <a:latin typeface="Cambria"/>
                <a:ea typeface="Cambria"/>
                <a:cs typeface="Calibri Light"/>
              </a:rPr>
              <a:t> Dataset</a:t>
            </a:r>
            <a:endParaRPr lang="en-US" sz="4000">
              <a:latin typeface="Cambria"/>
              <a:ea typeface="Cambria"/>
            </a:endParaRPr>
          </a:p>
        </p:txBody>
      </p:sp>
      <p:sp>
        <p:nvSpPr>
          <p:cNvPr id="3" name="Text Placeholder 2">
            <a:extLst>
              <a:ext uri="{FF2B5EF4-FFF2-40B4-BE49-F238E27FC236}">
                <a16:creationId xmlns:a16="http://schemas.microsoft.com/office/drawing/2014/main" id="{9111434A-FB9B-21A9-AAD6-9122609686C2}"/>
              </a:ext>
            </a:extLst>
          </p:cNvPr>
          <p:cNvSpPr>
            <a:spLocks noGrp="1"/>
          </p:cNvSpPr>
          <p:nvPr>
            <p:ph type="body" idx="1"/>
          </p:nvPr>
        </p:nvSpPr>
        <p:spPr>
          <a:xfrm>
            <a:off x="580550" y="1352550"/>
            <a:ext cx="7987692" cy="3571454"/>
          </a:xfrm>
        </p:spPr>
        <p:txBody>
          <a:bodyPr/>
          <a:lstStyle/>
          <a:p>
            <a:pPr algn="just">
              <a:lnSpc>
                <a:spcPct val="100000"/>
              </a:lnSpc>
              <a:spcBef>
                <a:spcPts val="0"/>
              </a:spcBef>
              <a:buFont typeface="Wingdings" panose="020B0604020202020204" pitchFamily="34" charset="0"/>
              <a:buChar char="Ø"/>
            </a:pPr>
            <a:endParaRPr lang="en-US" sz="2400">
              <a:latin typeface="Cambria"/>
              <a:ea typeface="+mn-lt"/>
              <a:cs typeface="+mn-lt"/>
            </a:endParaRPr>
          </a:p>
          <a:p>
            <a:pPr algn="just">
              <a:lnSpc>
                <a:spcPct val="100000"/>
              </a:lnSpc>
              <a:spcBef>
                <a:spcPts val="0"/>
              </a:spcBef>
              <a:buFont typeface="Wingdings" panose="020B0604020202020204" pitchFamily="34" charset="0"/>
              <a:buChar char="Ø"/>
            </a:pPr>
            <a:r>
              <a:rPr lang="en-US" sz="1600" err="1">
                <a:latin typeface="Cambria"/>
                <a:ea typeface="+mn-lt"/>
                <a:cs typeface="+mn-lt"/>
              </a:rPr>
              <a:t>Malimg</a:t>
            </a:r>
            <a:r>
              <a:rPr lang="en-US" sz="1600">
                <a:latin typeface="Cambria"/>
                <a:ea typeface="+mn-lt"/>
                <a:cs typeface="+mn-lt"/>
              </a:rPr>
              <a:t> dataset consists </a:t>
            </a:r>
            <a:r>
              <a:rPr lang="en-US" sz="1600" b="1">
                <a:latin typeface="Cambria"/>
                <a:ea typeface="+mn-lt"/>
                <a:cs typeface="+mn-lt"/>
              </a:rPr>
              <a:t>10K samples</a:t>
            </a:r>
            <a:r>
              <a:rPr lang="en-US" sz="1600">
                <a:latin typeface="Cambria"/>
                <a:ea typeface="+mn-lt"/>
                <a:cs typeface="+mn-lt"/>
              </a:rPr>
              <a:t> of malware images of types: </a:t>
            </a:r>
            <a:r>
              <a:rPr lang="en-US" sz="1600" b="1">
                <a:latin typeface="Cambria"/>
                <a:ea typeface="+mn-lt"/>
                <a:cs typeface="+mn-lt"/>
              </a:rPr>
              <a:t>dialer, bd, worm, trojan, dl, rogue &amp; </a:t>
            </a:r>
            <a:r>
              <a:rPr lang="en-US" sz="1600" b="1" err="1">
                <a:latin typeface="Cambria"/>
                <a:ea typeface="+mn-lt"/>
                <a:cs typeface="+mn-lt"/>
              </a:rPr>
              <a:t>pws</a:t>
            </a:r>
            <a:r>
              <a:rPr lang="en-US" sz="1600">
                <a:latin typeface="Cambria"/>
                <a:ea typeface="+mn-lt"/>
                <a:cs typeface="+mn-lt"/>
              </a:rPr>
              <a:t>.</a:t>
            </a:r>
            <a:endParaRPr lang="en-US" sz="1600">
              <a:latin typeface="Cambria"/>
              <a:ea typeface="Cambria"/>
              <a:cs typeface="Calibri"/>
            </a:endParaRPr>
          </a:p>
          <a:p>
            <a:pPr algn="just">
              <a:lnSpc>
                <a:spcPct val="100000"/>
              </a:lnSpc>
              <a:spcBef>
                <a:spcPts val="0"/>
              </a:spcBef>
              <a:buFont typeface="Wingdings" panose="020B0604020202020204" pitchFamily="34" charset="0"/>
              <a:buChar char="Ø"/>
            </a:pPr>
            <a:endParaRPr lang="en-US" sz="1600">
              <a:latin typeface="Cambria"/>
              <a:ea typeface="+mn-lt"/>
              <a:cs typeface="+mn-lt"/>
            </a:endParaRPr>
          </a:p>
          <a:p>
            <a:pPr algn="just">
              <a:lnSpc>
                <a:spcPct val="100000"/>
              </a:lnSpc>
              <a:spcBef>
                <a:spcPts val="0"/>
              </a:spcBef>
              <a:buFont typeface="Wingdings" panose="020B0604020202020204" pitchFamily="34" charset="0"/>
              <a:buChar char="Ø"/>
            </a:pPr>
            <a:r>
              <a:rPr lang="en-US" sz="1600">
                <a:latin typeface="Cambria"/>
                <a:ea typeface="+mn-lt"/>
                <a:cs typeface="+mn-lt"/>
              </a:rPr>
              <a:t>All the images are resized to </a:t>
            </a:r>
            <a:r>
              <a:rPr lang="en-US" sz="1600" b="1">
                <a:latin typeface="Cambria"/>
                <a:ea typeface="+mn-lt"/>
                <a:cs typeface="+mn-lt"/>
              </a:rPr>
              <a:t>64 x 64</a:t>
            </a:r>
            <a:r>
              <a:rPr lang="en-US" sz="1600">
                <a:latin typeface="Cambria"/>
                <a:ea typeface="+mn-lt"/>
                <a:cs typeface="+mn-lt"/>
              </a:rPr>
              <a:t> due to architectural design choices and resource constraints.</a:t>
            </a:r>
          </a:p>
          <a:p>
            <a:pPr algn="just">
              <a:lnSpc>
                <a:spcPct val="100000"/>
              </a:lnSpc>
              <a:spcBef>
                <a:spcPts val="0"/>
              </a:spcBef>
              <a:buFont typeface="Wingdings" panose="020B0604020202020204" pitchFamily="34" charset="0"/>
              <a:buChar char="Ø"/>
            </a:pPr>
            <a:endParaRPr lang="en-US" sz="1600">
              <a:latin typeface="Cambria"/>
              <a:ea typeface="+mn-lt"/>
              <a:cs typeface="+mn-lt"/>
            </a:endParaRPr>
          </a:p>
          <a:p>
            <a:pPr algn="just">
              <a:lnSpc>
                <a:spcPct val="100000"/>
              </a:lnSpc>
              <a:spcBef>
                <a:spcPts val="0"/>
              </a:spcBef>
              <a:buFont typeface="Wingdings" panose="020B0604020202020204" pitchFamily="34" charset="0"/>
              <a:buChar char="Ø"/>
            </a:pPr>
            <a:r>
              <a:rPr lang="en-US" sz="1600" b="1">
                <a:latin typeface="Cambria"/>
                <a:ea typeface="+mn-lt"/>
                <a:cs typeface="+mn-lt"/>
              </a:rPr>
              <a:t>Weighted Cross Entropy Loss</a:t>
            </a:r>
            <a:r>
              <a:rPr lang="en-US" sz="1600">
                <a:latin typeface="Cambria"/>
                <a:ea typeface="+mn-lt"/>
                <a:cs typeface="+mn-lt"/>
              </a:rPr>
              <a:t> is used to handle the class imbalance in training data.</a:t>
            </a:r>
            <a:endParaRPr lang="en-US">
              <a:latin typeface="Cambria"/>
              <a:ea typeface="+mn-lt"/>
              <a:cs typeface="+mn-lt"/>
            </a:endParaRPr>
          </a:p>
          <a:p>
            <a:pPr algn="just">
              <a:lnSpc>
                <a:spcPct val="100000"/>
              </a:lnSpc>
              <a:spcBef>
                <a:spcPts val="0"/>
              </a:spcBef>
              <a:buFont typeface="Wingdings" panose="020B0604020202020204" pitchFamily="34" charset="0"/>
              <a:buChar char="Ø"/>
            </a:pPr>
            <a:endParaRPr lang="en-US" sz="1600">
              <a:latin typeface="Cambria"/>
              <a:ea typeface="+mn-lt"/>
              <a:cs typeface="+mn-lt"/>
            </a:endParaRPr>
          </a:p>
          <a:p>
            <a:pPr algn="just">
              <a:lnSpc>
                <a:spcPct val="100000"/>
              </a:lnSpc>
              <a:spcBef>
                <a:spcPts val="0"/>
              </a:spcBef>
              <a:buFont typeface="Wingdings" panose="020B0604020202020204" pitchFamily="34" charset="0"/>
              <a:buChar char="Ø"/>
            </a:pPr>
            <a:r>
              <a:rPr lang="en-US" sz="1600">
                <a:latin typeface="Cambria"/>
                <a:ea typeface="+mn-lt"/>
                <a:cs typeface="+mn-lt"/>
              </a:rPr>
              <a:t>The </a:t>
            </a:r>
            <a:r>
              <a:rPr lang="en-US" sz="1600" err="1">
                <a:latin typeface="Cambria"/>
                <a:ea typeface="+mn-lt"/>
                <a:cs typeface="+mn-lt"/>
              </a:rPr>
              <a:t>Malimg</a:t>
            </a:r>
            <a:r>
              <a:rPr lang="en-US" sz="1600">
                <a:latin typeface="Cambria"/>
                <a:ea typeface="+mn-lt"/>
                <a:cs typeface="+mn-lt"/>
              </a:rPr>
              <a:t> dataset consists of images, and hence these samples require no pre-processing before applying image-based analysis. However, the binaries corresponding to the </a:t>
            </a:r>
            <a:r>
              <a:rPr lang="en-US" sz="1600" err="1">
                <a:latin typeface="Cambria"/>
                <a:ea typeface="+mn-lt"/>
                <a:cs typeface="+mn-lt"/>
              </a:rPr>
              <a:t>Malimg</a:t>
            </a:r>
            <a:r>
              <a:rPr lang="en-US" sz="1600">
                <a:latin typeface="Cambria"/>
                <a:ea typeface="+mn-lt"/>
                <a:cs typeface="+mn-lt"/>
              </a:rPr>
              <a:t> images are not readily available.</a:t>
            </a:r>
            <a:endParaRPr lang="en-US">
              <a:latin typeface="Cambria"/>
              <a:ea typeface="Cambria"/>
              <a:cs typeface="Calibri" panose="020F0502020204030204"/>
            </a:endParaRPr>
          </a:p>
          <a:p>
            <a:pPr algn="just">
              <a:lnSpc>
                <a:spcPct val="100000"/>
              </a:lnSpc>
              <a:spcBef>
                <a:spcPts val="0"/>
              </a:spcBef>
              <a:buChar char="•"/>
            </a:pPr>
            <a:endParaRPr lang="en-US">
              <a:latin typeface="Cambria"/>
              <a:ea typeface="Cambria"/>
              <a:cs typeface="Calibri" panose="020F0502020204030204"/>
            </a:endParaRPr>
          </a:p>
          <a:p>
            <a:pPr algn="just"/>
            <a:endParaRPr lang="en-US">
              <a:latin typeface="Cambria"/>
              <a:ea typeface="Cambria"/>
              <a:cs typeface="Calibri" panose="020F0502020204030204"/>
            </a:endParaRPr>
          </a:p>
        </p:txBody>
      </p:sp>
    </p:spTree>
    <p:extLst>
      <p:ext uri="{BB962C8B-B14F-4D97-AF65-F5344CB8AC3E}">
        <p14:creationId xmlns:p14="http://schemas.microsoft.com/office/powerpoint/2010/main" val="3976222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149F2E-6E3E-3A9F-6D99-F29CB916E36F}"/>
              </a:ext>
            </a:extLst>
          </p:cNvPr>
          <p:cNvSpPr>
            <a:spLocks noGrp="1"/>
          </p:cNvSpPr>
          <p:nvPr>
            <p:ph type="title"/>
          </p:nvPr>
        </p:nvSpPr>
        <p:spPr>
          <a:xfrm>
            <a:off x="616142" y="440116"/>
            <a:ext cx="2915728" cy="1234440"/>
          </a:xfrm>
        </p:spPr>
        <p:txBody>
          <a:bodyPr vert="horz" lIns="91440" tIns="45720" rIns="91440" bIns="45720" rtlCol="0" anchor="ctr">
            <a:normAutofit/>
          </a:bodyPr>
          <a:lstStyle/>
          <a:p>
            <a:pPr>
              <a:spcBef>
                <a:spcPct val="0"/>
              </a:spcBef>
            </a:pPr>
            <a:r>
              <a:rPr lang="en-US" sz="2400" b="1" err="1">
                <a:ea typeface="Calibri Light"/>
                <a:cs typeface="Calibri Light"/>
              </a:rPr>
              <a:t>Malimg</a:t>
            </a:r>
            <a:r>
              <a:rPr lang="en-US" sz="2400" b="1">
                <a:ea typeface="Calibri Light"/>
                <a:cs typeface="Calibri Light"/>
              </a:rPr>
              <a:t> Dataset Visualization</a:t>
            </a:r>
          </a:p>
        </p:txBody>
      </p:sp>
      <p:sp>
        <p:nvSpPr>
          <p:cNvPr id="29"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77F3B63-2C21-2836-DF53-A3CD8777461F}"/>
              </a:ext>
            </a:extLst>
          </p:cNvPr>
          <p:cNvSpPr>
            <a:spLocks noGrp="1"/>
          </p:cNvSpPr>
          <p:nvPr>
            <p:ph type="body" idx="1"/>
          </p:nvPr>
        </p:nvSpPr>
        <p:spPr>
          <a:xfrm>
            <a:off x="3775043" y="440116"/>
            <a:ext cx="4737350" cy="1071904"/>
          </a:xfrm>
        </p:spPr>
        <p:txBody>
          <a:bodyPr vert="horz" lIns="91440" tIns="45720" rIns="91440" bIns="45720" rtlCol="0" anchor="ctr">
            <a:normAutofit lnSpcReduction="10000"/>
          </a:bodyPr>
          <a:lstStyle/>
          <a:p>
            <a:pPr algn="just">
              <a:buChar char="•"/>
            </a:pPr>
            <a:r>
              <a:rPr lang="en-US" sz="1600">
                <a:latin typeface="Cambria"/>
                <a:ea typeface="Cambria"/>
                <a:cs typeface="Calibri" panose="020F0502020204030204"/>
              </a:rPr>
              <a:t>Figure-1 is the class representation for each classes of malware.</a:t>
            </a:r>
            <a:endParaRPr lang="en-US" sz="1600">
              <a:latin typeface="Calibri" panose="020F0502020204030204"/>
              <a:ea typeface="Cambria"/>
              <a:cs typeface="Calibri" panose="020F0502020204030204"/>
            </a:endParaRPr>
          </a:p>
          <a:p>
            <a:pPr algn="just">
              <a:buChar char="•"/>
            </a:pPr>
            <a:r>
              <a:rPr lang="en-US" sz="1600">
                <a:latin typeface="Cambria"/>
                <a:ea typeface="Cambria"/>
                <a:cs typeface="Calibri" panose="020F0502020204030204"/>
              </a:rPr>
              <a:t>Figure-2</a:t>
            </a:r>
            <a:r>
              <a:rPr lang="en-US" sz="1600" b="1">
                <a:latin typeface="Cambria"/>
                <a:ea typeface="Cambria"/>
                <a:cs typeface="Calibri" panose="020F0502020204030204"/>
              </a:rPr>
              <a:t> </a:t>
            </a:r>
            <a:r>
              <a:rPr lang="en-US" sz="1600">
                <a:latin typeface="Cambria"/>
                <a:ea typeface="Cambria"/>
                <a:cs typeface="Calibri" panose="020F0502020204030204"/>
              </a:rPr>
              <a:t>represents the distribution of multiple classes of malware in dataset.</a:t>
            </a:r>
            <a:endParaRPr lang="en-US" sz="1600">
              <a:ea typeface="+mn-lt"/>
              <a:cs typeface="+mn-lt"/>
            </a:endParaRPr>
          </a:p>
        </p:txBody>
      </p:sp>
      <p:pic>
        <p:nvPicPr>
          <p:cNvPr id="8" name="Picture 8" descr="Diagram&#10;&#10;Description automatically generated">
            <a:extLst>
              <a:ext uri="{FF2B5EF4-FFF2-40B4-BE49-F238E27FC236}">
                <a16:creationId xmlns:a16="http://schemas.microsoft.com/office/drawing/2014/main" id="{8FB8AB82-C856-59F7-784A-79476989C7A5}"/>
              </a:ext>
            </a:extLst>
          </p:cNvPr>
          <p:cNvPicPr>
            <a:picLocks noChangeAspect="1"/>
          </p:cNvPicPr>
          <p:nvPr/>
        </p:nvPicPr>
        <p:blipFill>
          <a:blip r:embed="rId2"/>
          <a:stretch>
            <a:fillRect/>
          </a:stretch>
        </p:blipFill>
        <p:spPr>
          <a:xfrm>
            <a:off x="1071914" y="2049976"/>
            <a:ext cx="2809567" cy="2612898"/>
          </a:xfrm>
          <a:prstGeom prst="rect">
            <a:avLst/>
          </a:prstGeom>
        </p:spPr>
      </p:pic>
      <p:pic>
        <p:nvPicPr>
          <p:cNvPr id="9" name="Picture 9" descr="Chart&#10;&#10;Description automatically generated">
            <a:extLst>
              <a:ext uri="{FF2B5EF4-FFF2-40B4-BE49-F238E27FC236}">
                <a16:creationId xmlns:a16="http://schemas.microsoft.com/office/drawing/2014/main" id="{087930C2-9A99-2651-B89D-F75103BB6B8D}"/>
              </a:ext>
            </a:extLst>
          </p:cNvPr>
          <p:cNvPicPr>
            <a:picLocks noChangeAspect="1"/>
          </p:cNvPicPr>
          <p:nvPr/>
        </p:nvPicPr>
        <p:blipFill>
          <a:blip r:embed="rId3"/>
          <a:stretch>
            <a:fillRect/>
          </a:stretch>
        </p:blipFill>
        <p:spPr>
          <a:xfrm>
            <a:off x="5131853" y="2047047"/>
            <a:ext cx="3176776" cy="2612898"/>
          </a:xfrm>
          <a:prstGeom prst="rect">
            <a:avLst/>
          </a:prstGeom>
        </p:spPr>
      </p:pic>
      <p:sp>
        <p:nvSpPr>
          <p:cNvPr id="4" name="Slide Number Placeholder 3">
            <a:extLst>
              <a:ext uri="{FF2B5EF4-FFF2-40B4-BE49-F238E27FC236}">
                <a16:creationId xmlns:a16="http://schemas.microsoft.com/office/drawing/2014/main" id="{3FD5A78E-341C-B30C-5139-3EAD74B75247}"/>
              </a:ext>
            </a:extLst>
          </p:cNvPr>
          <p:cNvSpPr>
            <a:spLocks noGrp="1"/>
          </p:cNvSpPr>
          <p:nvPr>
            <p:ph type="sldNum" idx="12"/>
          </p:nvPr>
        </p:nvSpPr>
        <p:spPr>
          <a:xfrm>
            <a:off x="6457950" y="4767261"/>
            <a:ext cx="2057400" cy="273844"/>
          </a:xfrm>
        </p:spPr>
        <p:txBody>
          <a:bodyPr vert="horz" lIns="91440" tIns="45720" rIns="91440" bIns="45720" rtlCol="0" anchor="ctr">
            <a:normAutofit/>
          </a:bodyPr>
          <a:lstStyle/>
          <a:p>
            <a:pPr lvl="0" indent="0">
              <a:lnSpc>
                <a:spcPct val="90000"/>
              </a:lnSpc>
              <a:spcBef>
                <a:spcPts val="0"/>
              </a:spcBef>
              <a:spcAft>
                <a:spcPts val="600"/>
              </a:spcAft>
              <a:buNone/>
            </a:pPr>
            <a:fld id="{00000000-1234-1234-1234-123412341234}" type="slidenum">
              <a:rPr lang="en-US" sz="700" kern="1200">
                <a:solidFill>
                  <a:schemeClr val="tx1">
                    <a:lumMod val="50000"/>
                    <a:lumOff val="50000"/>
                  </a:schemeClr>
                </a:solidFill>
                <a:latin typeface="+mn-lt"/>
                <a:ea typeface="+mn-ea"/>
                <a:cs typeface="+mn-cs"/>
              </a:rPr>
              <a:pPr lvl="0" indent="0">
                <a:lnSpc>
                  <a:spcPct val="90000"/>
                </a:lnSpc>
                <a:spcBef>
                  <a:spcPts val="0"/>
                </a:spcBef>
                <a:spcAft>
                  <a:spcPts val="600"/>
                </a:spcAft>
                <a:buNone/>
              </a:pPr>
              <a:t>6</a:t>
            </a:fld>
            <a:endParaRPr lang="en-US" sz="700" kern="1200">
              <a:solidFill>
                <a:schemeClr val="tx1">
                  <a:lumMod val="50000"/>
                  <a:lumOff val="50000"/>
                </a:schemeClr>
              </a:solidFill>
              <a:latin typeface="+mn-lt"/>
              <a:ea typeface="+mn-ea"/>
              <a:cs typeface="+mn-cs"/>
            </a:endParaRPr>
          </a:p>
        </p:txBody>
      </p:sp>
      <p:sp>
        <p:nvSpPr>
          <p:cNvPr id="10" name="TextBox 9">
            <a:extLst>
              <a:ext uri="{FF2B5EF4-FFF2-40B4-BE49-F238E27FC236}">
                <a16:creationId xmlns:a16="http://schemas.microsoft.com/office/drawing/2014/main" id="{626CF726-85B5-BE39-070C-E685B3281C2F}"/>
              </a:ext>
            </a:extLst>
          </p:cNvPr>
          <p:cNvSpPr txBox="1"/>
          <p:nvPr/>
        </p:nvSpPr>
        <p:spPr>
          <a:xfrm>
            <a:off x="978257" y="4657189"/>
            <a:ext cx="699170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mbria"/>
              </a:rPr>
              <a:t>                       Figure-1                                                                                 </a:t>
            </a:r>
            <a:r>
              <a:rPr lang="en-US" sz="1600">
                <a:latin typeface="Cambria"/>
                <a:ea typeface="Cambria"/>
              </a:rPr>
              <a:t>Figure-2</a:t>
            </a:r>
            <a:endParaRPr lang="en-US"/>
          </a:p>
        </p:txBody>
      </p:sp>
    </p:spTree>
    <p:extLst>
      <p:ext uri="{BB962C8B-B14F-4D97-AF65-F5344CB8AC3E}">
        <p14:creationId xmlns:p14="http://schemas.microsoft.com/office/powerpoint/2010/main" val="192129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00939-599C-7397-3C62-A58345C1BDCE}"/>
              </a:ext>
            </a:extLst>
          </p:cNvPr>
          <p:cNvSpPr>
            <a:spLocks noGrp="1"/>
          </p:cNvSpPr>
          <p:nvPr>
            <p:ph type="title"/>
          </p:nvPr>
        </p:nvSpPr>
        <p:spPr>
          <a:xfrm>
            <a:off x="580550" y="87362"/>
            <a:ext cx="6014400" cy="555476"/>
          </a:xfrm>
        </p:spPr>
        <p:txBody>
          <a:bodyPr/>
          <a:lstStyle/>
          <a:p>
            <a:endParaRPr lang="en-US"/>
          </a:p>
          <a:p>
            <a:r>
              <a:rPr lang="en-US" sz="4000" err="1">
                <a:latin typeface="Cambria"/>
                <a:ea typeface="Cambria"/>
              </a:rPr>
              <a:t>MaleVis</a:t>
            </a:r>
            <a:r>
              <a:rPr lang="en-US" sz="4000">
                <a:latin typeface="Cambria"/>
                <a:ea typeface="Cambria"/>
              </a:rPr>
              <a:t> Dataset</a:t>
            </a:r>
            <a:endParaRPr lang="en-US" sz="4000">
              <a:latin typeface="Cambria"/>
              <a:ea typeface="Cambria"/>
              <a:cs typeface="Calibri Light"/>
            </a:endParaRPr>
          </a:p>
        </p:txBody>
      </p:sp>
      <p:sp>
        <p:nvSpPr>
          <p:cNvPr id="3" name="Text Placeholder 2">
            <a:extLst>
              <a:ext uri="{FF2B5EF4-FFF2-40B4-BE49-F238E27FC236}">
                <a16:creationId xmlns:a16="http://schemas.microsoft.com/office/drawing/2014/main" id="{90ED924E-D4A2-3F78-4F40-056E05C2A4C3}"/>
              </a:ext>
            </a:extLst>
          </p:cNvPr>
          <p:cNvSpPr>
            <a:spLocks noGrp="1"/>
          </p:cNvSpPr>
          <p:nvPr>
            <p:ph type="body" idx="1"/>
          </p:nvPr>
        </p:nvSpPr>
        <p:spPr>
          <a:xfrm>
            <a:off x="580550" y="910447"/>
            <a:ext cx="8246484" cy="4229217"/>
          </a:xfrm>
        </p:spPr>
        <p:txBody>
          <a:bodyPr/>
          <a:lstStyle/>
          <a:p>
            <a:pPr>
              <a:buFont typeface="Wingdings" panose="020B0604020202020204" pitchFamily="34" charset="0"/>
              <a:buChar char="Ø"/>
            </a:pPr>
            <a:endParaRPr lang="en-US" sz="1600">
              <a:latin typeface="Cambria"/>
              <a:ea typeface="+mn-lt"/>
              <a:cs typeface="+mn-lt"/>
            </a:endParaRPr>
          </a:p>
          <a:p>
            <a:pPr>
              <a:buFont typeface="Wingdings" panose="020B0604020202020204" pitchFamily="34" charset="0"/>
              <a:buChar char="Ø"/>
            </a:pPr>
            <a:r>
              <a:rPr lang="en-US" sz="1600">
                <a:latin typeface="Cambria"/>
                <a:ea typeface="+mn-lt"/>
                <a:cs typeface="+mn-lt"/>
              </a:rPr>
              <a:t>Contains RGB based ground truth dataset to evaluate vision based multi-class malware recognition.</a:t>
            </a:r>
            <a:endParaRPr lang="en-US" sz="1600">
              <a:cs typeface="Calibri" panose="020F0502020204030204"/>
            </a:endParaRPr>
          </a:p>
          <a:p>
            <a:pPr marL="76200" indent="0">
              <a:buNone/>
            </a:pPr>
            <a:endParaRPr lang="en-US" sz="1600">
              <a:latin typeface="Cambria"/>
              <a:ea typeface="+mn-lt"/>
              <a:cs typeface="+mn-lt"/>
            </a:endParaRPr>
          </a:p>
          <a:p>
            <a:pPr>
              <a:buFont typeface="Wingdings" panose="020B0604020202020204" pitchFamily="34" charset="0"/>
              <a:buChar char="Ø"/>
            </a:pPr>
            <a:r>
              <a:rPr lang="en-US" sz="1600" err="1">
                <a:latin typeface="Cambria"/>
                <a:ea typeface="+mn-lt"/>
                <a:cs typeface="+mn-lt"/>
              </a:rPr>
              <a:t>MaleVis</a:t>
            </a:r>
            <a:r>
              <a:rPr lang="en-US" sz="1600">
                <a:latin typeface="Cambria"/>
                <a:ea typeface="+mn-lt"/>
                <a:cs typeface="+mn-lt"/>
              </a:rPr>
              <a:t> dataset involves totally 9100 training and 5126 validation RGB images.</a:t>
            </a:r>
          </a:p>
          <a:p>
            <a:pPr marL="76200" indent="0">
              <a:buNone/>
            </a:pPr>
            <a:endParaRPr lang="en-US" sz="1600">
              <a:latin typeface="Cambria"/>
              <a:ea typeface="+mn-lt"/>
              <a:cs typeface="+mn-lt"/>
            </a:endParaRPr>
          </a:p>
          <a:p>
            <a:pPr>
              <a:buFont typeface="Wingdings" panose="020B0604020202020204" pitchFamily="34" charset="0"/>
              <a:buChar char="Ø"/>
            </a:pPr>
            <a:r>
              <a:rPr lang="en-US" sz="1600">
                <a:latin typeface="Cambria"/>
                <a:ea typeface="+mn-lt"/>
                <a:cs typeface="+mn-lt"/>
              </a:rPr>
              <a:t> All the training classes involve 350 image samples while validation set have various number of images.</a:t>
            </a:r>
          </a:p>
          <a:p>
            <a:pPr marL="76200" indent="0">
              <a:buNone/>
            </a:pPr>
            <a:endParaRPr lang="en-US" sz="1600">
              <a:latin typeface="Cambria"/>
              <a:ea typeface="+mn-lt"/>
              <a:cs typeface="+mn-lt"/>
            </a:endParaRPr>
          </a:p>
          <a:p>
            <a:pPr>
              <a:buFont typeface="Wingdings" panose="020B0604020202020204" pitchFamily="34" charset="0"/>
              <a:buChar char="Ø"/>
            </a:pPr>
            <a:r>
              <a:rPr lang="en-US" sz="1600">
                <a:latin typeface="Cambria"/>
                <a:ea typeface="+mn-lt"/>
                <a:cs typeface="+mn-lt"/>
              </a:rPr>
              <a:t> Since malware detection is based on discriminating legitimate ones from the malware, dataset provides a larger set for </a:t>
            </a:r>
            <a:r>
              <a:rPr lang="en-US" sz="1600" b="1">
                <a:latin typeface="Cambria"/>
                <a:ea typeface="+mn-lt"/>
                <a:cs typeface="+mn-lt"/>
              </a:rPr>
              <a:t>legitimate</a:t>
            </a:r>
            <a:r>
              <a:rPr lang="en-US" sz="1600">
                <a:latin typeface="Cambria"/>
                <a:ea typeface="+mn-lt"/>
                <a:cs typeface="+mn-lt"/>
              </a:rPr>
              <a:t> samples during validation. </a:t>
            </a:r>
            <a:endParaRPr lang="en-US" sz="1600">
              <a:latin typeface="Cambria"/>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90A84D95-CA65-131D-ACF9-31BBFF1725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7</a:t>
            </a:fld>
            <a:endParaRPr lang="en"/>
          </a:p>
        </p:txBody>
      </p:sp>
    </p:spTree>
    <p:extLst>
      <p:ext uri="{BB962C8B-B14F-4D97-AF65-F5344CB8AC3E}">
        <p14:creationId xmlns:p14="http://schemas.microsoft.com/office/powerpoint/2010/main" val="3087281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273843"/>
            <a:ext cx="8375585" cy="156698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C9CD1B-CCB6-7E3C-DF68-9461D4F1396F}"/>
              </a:ext>
            </a:extLst>
          </p:cNvPr>
          <p:cNvSpPr>
            <a:spLocks noGrp="1"/>
          </p:cNvSpPr>
          <p:nvPr>
            <p:ph type="title"/>
          </p:nvPr>
        </p:nvSpPr>
        <p:spPr>
          <a:xfrm>
            <a:off x="788670" y="440116"/>
            <a:ext cx="2743200" cy="1234440"/>
          </a:xfrm>
        </p:spPr>
        <p:txBody>
          <a:bodyPr vert="horz" lIns="91440" tIns="45720" rIns="91440" bIns="45720" rtlCol="0" anchor="ctr">
            <a:normAutofit/>
          </a:bodyPr>
          <a:lstStyle/>
          <a:p>
            <a:r>
              <a:rPr lang="en-US" sz="2400" b="1"/>
              <a:t>MaleVis Dataset Visualization</a:t>
            </a:r>
            <a:endParaRPr lang="en-US" sz="2400" b="1">
              <a:ea typeface="Calibri Light"/>
              <a:cs typeface="Calibri Light"/>
            </a:endParaRPr>
          </a:p>
        </p:txBody>
      </p:sp>
      <p:sp>
        <p:nvSpPr>
          <p:cNvPr id="23" name="Rectangle 22">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79330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82656" y="1050479"/>
            <a:ext cx="10972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9111434A-FB9B-21A9-AAD6-9122609686C2}"/>
              </a:ext>
            </a:extLst>
          </p:cNvPr>
          <p:cNvSpPr>
            <a:spLocks noGrp="1"/>
          </p:cNvSpPr>
          <p:nvPr>
            <p:ph sz="half" idx="1"/>
          </p:nvPr>
        </p:nvSpPr>
        <p:spPr>
          <a:xfrm>
            <a:off x="3937579" y="332286"/>
            <a:ext cx="4580057" cy="1342270"/>
          </a:xfrm>
        </p:spPr>
        <p:txBody>
          <a:bodyPr vert="horz" lIns="91440" tIns="45720" rIns="91440" bIns="45720" rtlCol="0" anchor="ctr">
            <a:normAutofit/>
          </a:bodyPr>
          <a:lstStyle/>
          <a:p>
            <a:pPr algn="just">
              <a:spcBef>
                <a:spcPts val="600"/>
              </a:spcBef>
            </a:pPr>
            <a:r>
              <a:rPr lang="en-US" sz="1600">
                <a:latin typeface="Cambria"/>
                <a:ea typeface="Cambria"/>
              </a:rPr>
              <a:t>Figure-1 is the class representation for each classes of malware.</a:t>
            </a:r>
            <a:endParaRPr lang="en-US" sz="1600">
              <a:ea typeface="+mn-lt"/>
              <a:cs typeface="+mn-lt"/>
            </a:endParaRPr>
          </a:p>
          <a:p>
            <a:pPr algn="just">
              <a:spcBef>
                <a:spcPts val="600"/>
              </a:spcBef>
            </a:pPr>
            <a:r>
              <a:rPr lang="en-US" sz="1600">
                <a:latin typeface="Cambria"/>
                <a:ea typeface="Cambria"/>
              </a:rPr>
              <a:t>Figure-2</a:t>
            </a:r>
            <a:r>
              <a:rPr lang="en-US" sz="1600" b="1">
                <a:latin typeface="Cambria"/>
                <a:ea typeface="Cambria"/>
              </a:rPr>
              <a:t> </a:t>
            </a:r>
            <a:r>
              <a:rPr lang="en-US" sz="1600">
                <a:latin typeface="Cambria"/>
                <a:ea typeface="Cambria"/>
              </a:rPr>
              <a:t>represents the distribution of multiple classes of malware in dataset.</a:t>
            </a:r>
            <a:endParaRPr lang="en-US" sz="1600">
              <a:ea typeface="+mn-lt"/>
              <a:cs typeface="+mn-lt"/>
            </a:endParaRPr>
          </a:p>
          <a:p>
            <a:pPr marL="76200"/>
            <a:endParaRPr lang="en-US" sz="1400">
              <a:ea typeface="Calibri"/>
              <a:cs typeface="Calibri"/>
            </a:endParaRPr>
          </a:p>
        </p:txBody>
      </p:sp>
      <p:pic>
        <p:nvPicPr>
          <p:cNvPr id="7" name="Picture 7" descr="A picture containing calendar&#10;&#10;Description automatically generated">
            <a:extLst>
              <a:ext uri="{FF2B5EF4-FFF2-40B4-BE49-F238E27FC236}">
                <a16:creationId xmlns:a16="http://schemas.microsoft.com/office/drawing/2014/main" id="{D01A27AB-4749-A5D1-FFF1-86C0DA4695B3}"/>
              </a:ext>
            </a:extLst>
          </p:cNvPr>
          <p:cNvPicPr>
            <a:picLocks noGrp="1" noChangeAspect="1"/>
          </p:cNvPicPr>
          <p:nvPr>
            <p:ph sz="half" idx="2"/>
          </p:nvPr>
        </p:nvPicPr>
        <p:blipFill>
          <a:blip r:embed="rId2"/>
          <a:stretch>
            <a:fillRect/>
          </a:stretch>
        </p:blipFill>
        <p:spPr>
          <a:xfrm>
            <a:off x="1094293" y="2047047"/>
            <a:ext cx="2759220" cy="2612898"/>
          </a:xfrm>
          <a:prstGeom prst="rect">
            <a:avLst/>
          </a:prstGeom>
        </p:spPr>
      </p:pic>
      <p:pic>
        <p:nvPicPr>
          <p:cNvPr id="5" name="Picture 5" descr="Chart, histogram&#10;&#10;Description automatically generated">
            <a:extLst>
              <a:ext uri="{FF2B5EF4-FFF2-40B4-BE49-F238E27FC236}">
                <a16:creationId xmlns:a16="http://schemas.microsoft.com/office/drawing/2014/main" id="{5745E475-CEC1-4CEE-E0FC-A275C35162C6}"/>
              </a:ext>
            </a:extLst>
          </p:cNvPr>
          <p:cNvPicPr>
            <a:picLocks noChangeAspect="1"/>
          </p:cNvPicPr>
          <p:nvPr/>
        </p:nvPicPr>
        <p:blipFill>
          <a:blip r:embed="rId3"/>
          <a:stretch>
            <a:fillRect/>
          </a:stretch>
        </p:blipFill>
        <p:spPr>
          <a:xfrm>
            <a:off x="5287601" y="2047047"/>
            <a:ext cx="2865280" cy="2612898"/>
          </a:xfrm>
          <a:prstGeom prst="rect">
            <a:avLst/>
          </a:prstGeom>
        </p:spPr>
      </p:pic>
      <p:sp>
        <p:nvSpPr>
          <p:cNvPr id="11" name="TextBox 10">
            <a:extLst>
              <a:ext uri="{FF2B5EF4-FFF2-40B4-BE49-F238E27FC236}">
                <a16:creationId xmlns:a16="http://schemas.microsoft.com/office/drawing/2014/main" id="{A759EAE8-AEDE-AEBA-5618-F58590512E4A}"/>
              </a:ext>
            </a:extLst>
          </p:cNvPr>
          <p:cNvSpPr txBox="1"/>
          <p:nvPr/>
        </p:nvSpPr>
        <p:spPr>
          <a:xfrm>
            <a:off x="1140845" y="4661498"/>
            <a:ext cx="68946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                </a:t>
            </a:r>
            <a:r>
              <a:rPr lang="en-US" sz="1600">
                <a:latin typeface="Cambria"/>
              </a:rPr>
              <a:t> Figure-1                                                                            Figure-2</a:t>
            </a:r>
            <a:endParaRPr lang="en-US"/>
          </a:p>
        </p:txBody>
      </p:sp>
    </p:spTree>
    <p:extLst>
      <p:ext uri="{BB962C8B-B14F-4D97-AF65-F5344CB8AC3E}">
        <p14:creationId xmlns:p14="http://schemas.microsoft.com/office/powerpoint/2010/main" val="146175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6DCF-6764-C1FE-92F4-820284A86805}"/>
              </a:ext>
            </a:extLst>
          </p:cNvPr>
          <p:cNvSpPr>
            <a:spLocks noGrp="1"/>
          </p:cNvSpPr>
          <p:nvPr>
            <p:ph type="title"/>
          </p:nvPr>
        </p:nvSpPr>
        <p:spPr>
          <a:xfrm>
            <a:off x="580550" y="55013"/>
            <a:ext cx="6014400" cy="577042"/>
          </a:xfrm>
        </p:spPr>
        <p:txBody>
          <a:bodyPr/>
          <a:lstStyle/>
          <a:p>
            <a:r>
              <a:rPr lang="en-US" sz="4000">
                <a:latin typeface="Cambria"/>
                <a:ea typeface="Calibri Light"/>
                <a:cs typeface="Calibri Light"/>
              </a:rPr>
              <a:t>Features Dataset</a:t>
            </a:r>
          </a:p>
        </p:txBody>
      </p:sp>
      <p:sp>
        <p:nvSpPr>
          <p:cNvPr id="3" name="Text Placeholder 2">
            <a:extLst>
              <a:ext uri="{FF2B5EF4-FFF2-40B4-BE49-F238E27FC236}">
                <a16:creationId xmlns:a16="http://schemas.microsoft.com/office/drawing/2014/main" id="{5080BE38-B98E-3FB4-0940-9FBB9D9F12E6}"/>
              </a:ext>
            </a:extLst>
          </p:cNvPr>
          <p:cNvSpPr>
            <a:spLocks noGrp="1"/>
          </p:cNvSpPr>
          <p:nvPr>
            <p:ph type="body" idx="1"/>
          </p:nvPr>
        </p:nvSpPr>
        <p:spPr>
          <a:xfrm>
            <a:off x="580550" y="770267"/>
            <a:ext cx="7664201" cy="3743983"/>
          </a:xfrm>
        </p:spPr>
        <p:txBody>
          <a:bodyPr/>
          <a:lstStyle/>
          <a:p>
            <a:pPr>
              <a:buFont typeface="Wingdings"/>
              <a:buChar char="Ø"/>
            </a:pPr>
            <a:endParaRPr lang="en-US" sz="1600" b="1">
              <a:latin typeface="Cambria"/>
              <a:ea typeface="+mn-lt"/>
              <a:cs typeface="+mn-lt"/>
            </a:endParaRPr>
          </a:p>
          <a:p>
            <a:pPr algn="just">
              <a:buFont typeface="Wingdings"/>
              <a:buChar char="Ø"/>
            </a:pPr>
            <a:r>
              <a:rPr lang="en-US" sz="1600" b="1">
                <a:latin typeface="Cambria"/>
                <a:ea typeface="+mn-lt"/>
                <a:cs typeface="+mn-lt"/>
              </a:rPr>
              <a:t>Cuckoo, </a:t>
            </a:r>
            <a:r>
              <a:rPr lang="en-US" sz="1600">
                <a:latin typeface="Cambria"/>
                <a:ea typeface="+mn-lt"/>
                <a:cs typeface="+mn-lt"/>
              </a:rPr>
              <a:t>an open-source software, is used to run the PE files in a sandboxed environment and gather execution logs.</a:t>
            </a:r>
            <a:endParaRPr lang="en-US" sz="1600">
              <a:latin typeface="Cambria"/>
              <a:ea typeface="Calibri"/>
              <a:cs typeface="Calibri"/>
            </a:endParaRPr>
          </a:p>
          <a:p>
            <a:pPr marL="76200" indent="0">
              <a:buNone/>
            </a:pPr>
            <a:endParaRPr lang="en-US" sz="1600">
              <a:latin typeface="Cambria"/>
              <a:ea typeface="+mn-lt"/>
              <a:cs typeface="+mn-lt"/>
            </a:endParaRPr>
          </a:p>
          <a:p>
            <a:pPr algn="just">
              <a:buFont typeface="Wingdings" panose="020B0604020202020204" pitchFamily="34" charset="0"/>
              <a:buChar char="Ø"/>
            </a:pPr>
            <a:r>
              <a:rPr lang="en-US" sz="1600">
                <a:latin typeface="Cambria"/>
                <a:ea typeface="+mn-lt"/>
                <a:cs typeface="+mn-lt"/>
              </a:rPr>
              <a:t>The execution logs generated contain detailed runtime information of the PE files.</a:t>
            </a:r>
          </a:p>
          <a:p>
            <a:pPr marL="76200" indent="0">
              <a:buNone/>
            </a:pPr>
            <a:endParaRPr lang="en-US" sz="1600">
              <a:latin typeface="Cambria"/>
              <a:ea typeface="+mn-lt"/>
              <a:cs typeface="+mn-lt"/>
            </a:endParaRPr>
          </a:p>
          <a:p>
            <a:pPr algn="just">
              <a:buFont typeface="Wingdings"/>
              <a:buChar char="Ø"/>
            </a:pPr>
            <a:r>
              <a:rPr lang="en-US" sz="1600">
                <a:latin typeface="Cambria"/>
                <a:ea typeface="+mn-lt"/>
                <a:cs typeface="+mn-lt"/>
              </a:rPr>
              <a:t>A feature dataset contains extracted features from cuckoo's raw execution logs efficiently.</a:t>
            </a:r>
          </a:p>
          <a:p>
            <a:pPr marL="76200" indent="0">
              <a:buNone/>
            </a:pPr>
            <a:endParaRPr lang="en-US" sz="1600">
              <a:latin typeface="Cambria"/>
              <a:ea typeface="Calibri" panose="020F0502020204030204"/>
              <a:cs typeface="Calibri" panose="020F0502020204030204"/>
            </a:endParaRPr>
          </a:p>
          <a:p>
            <a:pPr algn="just">
              <a:buFont typeface="Wingdings"/>
              <a:buChar char="Ø"/>
            </a:pPr>
            <a:r>
              <a:rPr lang="en-US" sz="1600">
                <a:latin typeface="Cambria"/>
                <a:ea typeface="Calibri" panose="020F0502020204030204"/>
                <a:cs typeface="Calibri" panose="020F0502020204030204"/>
              </a:rPr>
              <a:t>There are total 57786 files out of which 30712  files are </a:t>
            </a:r>
            <a:r>
              <a:rPr lang="en-US" sz="1600">
                <a:latin typeface="Cambria"/>
                <a:ea typeface="Cambria"/>
                <a:cs typeface="Calibri" panose="020F0502020204030204"/>
              </a:rPr>
              <a:t>Benign and </a:t>
            </a:r>
            <a:r>
              <a:rPr lang="en-US" sz="1600">
                <a:latin typeface="Calibri"/>
                <a:ea typeface="Calibri"/>
                <a:cs typeface="Calibri" panose="020F0502020204030204"/>
              </a:rPr>
              <a:t>27074</a:t>
            </a:r>
            <a:r>
              <a:rPr lang="en-US" sz="1600">
                <a:ea typeface="+mn-lt"/>
                <a:cs typeface="+mn-lt"/>
              </a:rPr>
              <a:t> files are Malicious.</a:t>
            </a:r>
          </a:p>
          <a:p>
            <a:pPr algn="just">
              <a:buFont typeface="Wingdings" panose="020B0604020202020204" pitchFamily="34" charset="0"/>
              <a:buChar char="Ø"/>
            </a:pPr>
            <a:endParaRPr lang="en-US">
              <a:ea typeface="Calibri" panose="020F0502020204030204"/>
              <a:cs typeface="Calibri" panose="020F0502020204030204"/>
            </a:endParaRPr>
          </a:p>
        </p:txBody>
      </p:sp>
    </p:spTree>
    <p:extLst>
      <p:ext uri="{BB962C8B-B14F-4D97-AF65-F5344CB8AC3E}">
        <p14:creationId xmlns:p14="http://schemas.microsoft.com/office/powerpoint/2010/main" val="31999417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9</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Team Oversight</vt:lpstr>
      <vt:lpstr>Team Members</vt:lpstr>
      <vt:lpstr>Problem Statement</vt:lpstr>
      <vt:lpstr>Datasets</vt:lpstr>
      <vt:lpstr>Malimg Dataset</vt:lpstr>
      <vt:lpstr>Malimg Dataset Visualization</vt:lpstr>
      <vt:lpstr> MaleVis Dataset</vt:lpstr>
      <vt:lpstr>MaleVis Dataset Visualization</vt:lpstr>
      <vt:lpstr>Features Dataset</vt:lpstr>
      <vt:lpstr>PowerPoint Presentation</vt:lpstr>
      <vt:lpstr>Methodology</vt:lpstr>
      <vt:lpstr>PowerPoint Presentation</vt:lpstr>
      <vt:lpstr>PowerPoint Presentation</vt:lpstr>
      <vt:lpstr>  Experiments/Models</vt:lpstr>
      <vt:lpstr>PowerPoint Presentation</vt:lpstr>
      <vt:lpstr>PowerPoint Presentation</vt:lpstr>
      <vt:lpstr>PowerPoint Presentation</vt:lpstr>
      <vt:lpstr>   Experiment 2</vt:lpstr>
      <vt:lpstr>PowerPoint Presentation</vt:lpstr>
      <vt:lpstr>PowerPoint Presentation</vt:lpstr>
      <vt:lpstr>  Dynamic Analysis </vt:lpstr>
      <vt:lpstr>PowerPoint Presentation</vt:lpstr>
      <vt:lpstr>PowerPoint Presentation</vt:lpstr>
      <vt:lpstr>PowerPoint Presentation</vt:lpstr>
      <vt:lpstr>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dc:title>
  <cp:revision>2</cp:revision>
  <dcterms:modified xsi:type="dcterms:W3CDTF">2022-04-29T17:49:53Z</dcterms:modified>
</cp:coreProperties>
</file>